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58" r:id="rId42"/>
    <p:sldId id="25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982BFFD-C351-4E85-9878-7C796C56D2FC}" type="datetimeFigureOut">
              <a:rPr lang="en-US" smtClean="0"/>
              <a:pPr/>
              <a:t>8/30/2015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65437C8-39D0-452B-9964-0A65F1303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aU2MI6X48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rEWaqUVac3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NRMUbjI3g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HAHaRDlUrL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QLkX5QNPa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beXzJDYxS0" TargetMode="External"/><Relationship Id="rId2" Type="http://schemas.openxmlformats.org/officeDocument/2006/relationships/hyperlink" Target="https://youtu.be/lvwSi7ta0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O3EnnBDgMww?t=147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yrEvK-tv5OI?t=3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CDlBLvc3Y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ZZEp8EaO6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1yUwWG5ikE" TargetMode="External"/><Relationship Id="rId2" Type="http://schemas.openxmlformats.org/officeDocument/2006/relationships/hyperlink" Target="https://youtu.be/OJEEVtqXdK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EpT9QC3CN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tPHFVWDIq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Film Terminology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Film and Literature</a:t>
            </a:r>
          </a:p>
          <a:p>
            <a:r>
              <a:rPr lang="en-US" dirty="0" smtClean="0"/>
              <a:t>Mrs. Thomas</a:t>
            </a:r>
          </a:p>
          <a:p>
            <a:r>
              <a:rPr lang="en-US" dirty="0" smtClean="0"/>
              <a:t>Austin Catholic High School</a:t>
            </a:r>
          </a:p>
          <a:p>
            <a:r>
              <a:rPr lang="en-US" dirty="0" smtClean="0"/>
              <a:t>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630363"/>
          </a:xfrm>
        </p:spPr>
        <p:txBody>
          <a:bodyPr/>
          <a:lstStyle/>
          <a:p>
            <a:r>
              <a:rPr lang="en-US" dirty="0" smtClean="0"/>
              <a:t>Neutral shot</a:t>
            </a:r>
          </a:p>
          <a:p>
            <a:r>
              <a:rPr lang="en-US" dirty="0" smtClean="0"/>
              <a:t>Like television</a:t>
            </a:r>
          </a:p>
          <a:p>
            <a:endParaRPr lang="en-US" dirty="0"/>
          </a:p>
        </p:txBody>
      </p:sp>
      <p:pic>
        <p:nvPicPr>
          <p:cNvPr id="4" name="Picture 3" descr="Medium shot Hunger g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200400"/>
            <a:ext cx="4577108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rot="20981446">
            <a:off x="987541" y="3102622"/>
            <a:ext cx="236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Medium shot from The Hunger Games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on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 close up</a:t>
            </a:r>
          </a:p>
          <a:p>
            <a:r>
              <a:rPr lang="en-US" dirty="0" smtClean="0"/>
              <a:t>¾ medium shot, etc.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25000"/>
                  </a:schemeClr>
                </a:solidFill>
              </a:rPr>
              <a:t>Classic Hollywood Conventional Shot</a:t>
            </a:r>
          </a:p>
          <a:p>
            <a:pPr>
              <a:buNone/>
            </a:pPr>
            <a:r>
              <a:rPr lang="en-US" dirty="0" smtClean="0"/>
              <a:t>Starts long-to medium-to close up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Examples of basic shot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Soft focus</a:t>
            </a:r>
          </a:p>
          <a:p>
            <a:pPr lvl="1"/>
            <a:r>
              <a:rPr lang="en-US" dirty="0" smtClean="0"/>
              <a:t>Slightly blurred </a:t>
            </a:r>
          </a:p>
          <a:p>
            <a:pPr lvl="1"/>
            <a:r>
              <a:rPr lang="en-US" dirty="0" smtClean="0"/>
              <a:t>Can lighten the mood (romantic comedy)</a:t>
            </a:r>
          </a:p>
          <a:p>
            <a:pPr lvl="1"/>
            <a:r>
              <a:rPr lang="en-US" dirty="0" smtClean="0"/>
              <a:t>Can communicate uncertainty</a:t>
            </a:r>
          </a:p>
          <a:p>
            <a:r>
              <a:rPr lang="en-US" dirty="0" smtClean="0"/>
              <a:t>Rack focus</a:t>
            </a:r>
          </a:p>
          <a:p>
            <a:pPr lvl="1"/>
            <a:r>
              <a:rPr lang="en-US" dirty="0" smtClean="0"/>
              <a:t>Brings the background or foreground suddenly into focus to draw attention </a:t>
            </a:r>
          </a:p>
          <a:p>
            <a:r>
              <a:rPr lang="en-US" dirty="0" smtClean="0"/>
              <a:t>Deep focus</a:t>
            </a:r>
          </a:p>
          <a:p>
            <a:pPr lvl="1"/>
            <a:r>
              <a:rPr lang="en-US" dirty="0" smtClean="0"/>
              <a:t>The foreground and background are both in focus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Casablanca</a:t>
            </a:r>
            <a:r>
              <a:rPr lang="en-US" dirty="0" smtClean="0"/>
              <a:t> final scene with Humphrey Bogart and Ingrid Bergman (1942)</a:t>
            </a:r>
            <a:endParaRPr lang="en-US" dirty="0"/>
          </a:p>
        </p:txBody>
      </p:sp>
      <p:pic>
        <p:nvPicPr>
          <p:cNvPr id="4" name="Picture 3" descr="casablanc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5088467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Young Victoria (2009)</a:t>
            </a:r>
            <a:endParaRPr lang="en-US" dirty="0"/>
          </a:p>
        </p:txBody>
      </p:sp>
      <p:pic>
        <p:nvPicPr>
          <p:cNvPr id="4" name="Picture 3" descr="rack focus young victo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971800"/>
            <a:ext cx="4648200" cy="3025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Citizen Kane (1941)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itizen_Kane_deep_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209800"/>
            <a:ext cx="5943600" cy="445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the camera is placed in relation to its subject</a:t>
            </a:r>
          </a:p>
          <a:p>
            <a:pPr lvl="1"/>
            <a:r>
              <a:rPr lang="en-US" dirty="0" smtClean="0"/>
              <a:t>Low angle</a:t>
            </a:r>
          </a:p>
          <a:p>
            <a:pPr lvl="1"/>
            <a:r>
              <a:rPr lang="en-US" dirty="0" smtClean="0"/>
              <a:t>High angle</a:t>
            </a:r>
          </a:p>
          <a:p>
            <a:pPr lvl="1"/>
            <a:r>
              <a:rPr lang="en-US" dirty="0" smtClean="0"/>
              <a:t>Eye level</a:t>
            </a:r>
          </a:p>
          <a:p>
            <a:pPr lvl="1"/>
            <a:r>
              <a:rPr lang="en-US" dirty="0" smtClean="0"/>
              <a:t>Dutch angle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the subject appear huge, powerful, dominating, and in control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w angle dark k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200400"/>
            <a:ext cx="6210300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rot="20017371">
            <a:off x="392321" y="3787535"/>
            <a:ext cx="2258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angle from The Dark Knight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the subject appear small, weak, powerless, trapped, etc.</a:t>
            </a:r>
          </a:p>
          <a:p>
            <a:endParaRPr lang="en-US" dirty="0"/>
          </a:p>
        </p:txBody>
      </p:sp>
      <p:pic>
        <p:nvPicPr>
          <p:cNvPr id="4" name="Picture 3" descr="high angle Harry Po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802001"/>
            <a:ext cx="6172200" cy="3322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 shot</a:t>
            </a:r>
          </a:p>
          <a:p>
            <a:r>
              <a:rPr lang="en-US" dirty="0" smtClean="0"/>
              <a:t>Can imply equality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Can demonstrate growing strength or confidence if it follows some high-angle shots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building block of all filmmaking…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163763"/>
          </a:xfrm>
        </p:spPr>
        <p:txBody>
          <a:bodyPr/>
          <a:lstStyle/>
          <a:p>
            <a:r>
              <a:rPr lang="en-US" dirty="0" smtClean="0"/>
              <a:t>Shot</a:t>
            </a:r>
          </a:p>
          <a:p>
            <a:pPr lvl="1"/>
            <a:r>
              <a:rPr lang="en-US" dirty="0" smtClean="0"/>
              <a:t>an image that is seen on-screen until it is replaced by another image through some kind of editing technique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camera is “canted” or tiled slightly</a:t>
            </a:r>
          </a:p>
          <a:p>
            <a:r>
              <a:rPr lang="en-US" dirty="0" smtClean="0"/>
              <a:t>Often used to imply evil, uncertainty, tension …. Something is just not right.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The Twilight Zone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 – camera moves on a horizontal axis</a:t>
            </a:r>
          </a:p>
          <a:p>
            <a:r>
              <a:rPr lang="en-US" dirty="0" smtClean="0"/>
              <a:t>Tilt – camera moves on a vertical axis</a:t>
            </a:r>
          </a:p>
          <a:p>
            <a:r>
              <a:rPr lang="en-US" dirty="0" smtClean="0"/>
              <a:t>Zoom – focal length of the camera changes; object grows/shrinks in the frame; object appears to move </a:t>
            </a:r>
          </a:p>
          <a:p>
            <a:r>
              <a:rPr lang="en-US" dirty="0" smtClean="0"/>
              <a:t>Tracking/Dolly Shots – the camera moves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Shining </a:t>
            </a:r>
            <a:r>
              <a:rPr lang="en-US" dirty="0" smtClean="0"/>
              <a:t>– Dolly shot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Jaws</a:t>
            </a:r>
            <a:r>
              <a:rPr lang="en-US" dirty="0" smtClean="0"/>
              <a:t> – fast zoom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Other examples </a:t>
            </a:r>
            <a:r>
              <a:rPr lang="en-US" dirty="0" smtClean="0"/>
              <a:t>– pan, low angle, crane up, Dutch angle, frantic zoom, POV,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light – principle source of light in a scene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Low key light – shadows, suspense, and suspicion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 key light – scene is flooded with light, bright, open-looking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 lighting – doesn’t say much</a:t>
            </a:r>
          </a:p>
          <a:p>
            <a:endParaRPr lang="en-US" dirty="0" smtClean="0"/>
          </a:p>
          <a:p>
            <a:r>
              <a:rPr lang="en-US" dirty="0" smtClean="0"/>
              <a:t>Bottom/side lighting – shadows mean evil, deception, moral ambiguity </a:t>
            </a:r>
          </a:p>
          <a:p>
            <a:endParaRPr lang="en-US" dirty="0" smtClean="0"/>
          </a:p>
          <a:p>
            <a:r>
              <a:rPr lang="en-US" dirty="0" smtClean="0"/>
              <a:t>Front lighting – halo effect=innocence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the villain?</a:t>
            </a:r>
            <a:endParaRPr lang="en-US" dirty="0"/>
          </a:p>
        </p:txBody>
      </p:sp>
      <p:pic>
        <p:nvPicPr>
          <p:cNvPr id="4" name="Content Placeholder 3" descr="scar ligh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048000" cy="2657475"/>
          </a:xfrm>
        </p:spPr>
      </p:pic>
      <p:pic>
        <p:nvPicPr>
          <p:cNvPr id="6" name="Picture 5" descr="Lion-King-Simba-and-S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657600"/>
            <a:ext cx="4572000" cy="2715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Diegetic sound – logically heard by characters</a:t>
            </a:r>
          </a:p>
          <a:p>
            <a:endParaRPr lang="en-US" dirty="0" smtClean="0"/>
          </a:p>
          <a:p>
            <a:r>
              <a:rPr lang="en-US" dirty="0" smtClean="0"/>
              <a:t>Nondiegetic sound – intended only for the audience to hear</a:t>
            </a:r>
          </a:p>
          <a:p>
            <a:endParaRPr lang="en-US" dirty="0" smtClean="0"/>
          </a:p>
          <a:p>
            <a:r>
              <a:rPr lang="en-US" dirty="0" smtClean="0"/>
              <a:t>Internal diegetic sound – only one character hears the sound; e.g.. character’s thoughts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“duh-duhn…duh-duhn…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the characters hear?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Jaws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jaw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6426290" cy="3276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director chooses to move from one shot to another</a:t>
            </a:r>
          </a:p>
          <a:p>
            <a:endParaRPr lang="en-US" dirty="0" smtClean="0"/>
          </a:p>
          <a:p>
            <a:r>
              <a:rPr lang="en-US" dirty="0" smtClean="0"/>
              <a:t>Cut – most common. The film is literally cut and attached to another piece resulting in a split second of black, like a blink.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edit shots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Fade – image slowly fades to black and a new image fades in. Not realistic. Shows time passing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 object(s) will be positioned within the shot</a:t>
            </a:r>
          </a:p>
          <a:p>
            <a:pPr lvl="1"/>
            <a:r>
              <a:rPr lang="en-US" dirty="0" smtClean="0"/>
              <a:t>Long shot</a:t>
            </a:r>
          </a:p>
          <a:p>
            <a:pPr lvl="1"/>
            <a:r>
              <a:rPr lang="en-US" dirty="0" smtClean="0"/>
              <a:t>Close up</a:t>
            </a:r>
          </a:p>
          <a:p>
            <a:pPr lvl="1"/>
            <a:r>
              <a:rPr lang="en-US" dirty="0" smtClean="0"/>
              <a:t>Medium shot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edit shots,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Dissolve – image fades to next image, often to show a connection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edit shots,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Crosscut – switches back and forth between two scenes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The Godfather </a:t>
            </a:r>
            <a:r>
              <a:rPr lang="en-US" dirty="0" smtClean="0"/>
              <a:t>(1972)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edit shots,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Flash-back/flash-forward – useful for foreshadowing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edit shots,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Eye-line match/Point of view POV – shot from a character’s perspective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Minion POV example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rhythm and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is each shot allowed to stay on the screen?</a:t>
            </a:r>
          </a:p>
          <a:p>
            <a:endParaRPr lang="en-US" dirty="0" smtClean="0"/>
          </a:p>
          <a:p>
            <a:r>
              <a:rPr lang="en-US" sz="2800" dirty="0" smtClean="0"/>
              <a:t>Average Hollywood style take = 8-10 seconds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Long takes </a:t>
            </a:r>
            <a:r>
              <a:rPr lang="en-US" sz="2800" dirty="0" smtClean="0"/>
              <a:t>can be 20-30 seconds or many minutes in length.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editing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long takes or short cuts create the mood of the clip?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Goodfellas</a:t>
            </a:r>
            <a:r>
              <a:rPr lang="en-US" dirty="0" smtClean="0"/>
              <a:t> – Long take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Snatch and other examples </a:t>
            </a:r>
            <a:r>
              <a:rPr lang="en-US" dirty="0" smtClean="0"/>
              <a:t>-- jump cut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Mise-en-scene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theater concept…</a:t>
            </a:r>
          </a:p>
          <a:p>
            <a:r>
              <a:rPr lang="en-US" dirty="0" smtClean="0"/>
              <a:t>Everything that appears on stage (or in a scene)…</a:t>
            </a:r>
          </a:p>
          <a:p>
            <a:pPr lvl="1"/>
            <a:r>
              <a:rPr lang="en-US" dirty="0" smtClean="0"/>
              <a:t>Sets, costumes, lighting, acting…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A complex concept that requires the viewer to consider all the elements chosen by the director that make up the scene or whole film.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Mise-en-scene, continued</a:t>
            </a:r>
            <a:endParaRPr lang="en-US" dirty="0"/>
          </a:p>
        </p:txBody>
      </p:sp>
      <p:pic>
        <p:nvPicPr>
          <p:cNvPr id="4" name="Content Placeholder 3" descr="The Pursuit of Happyness mise-en-sc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181" y="1646238"/>
            <a:ext cx="6795971" cy="3840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315200" y="25908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Pursuit of Happyness with Will Smith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choices did the director make in this scene?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Mise-en-scene,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82000" cy="792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What choices did the director make in this scene?</a:t>
            </a:r>
          </a:p>
          <a:p>
            <a:endParaRPr lang="en-US" dirty="0"/>
          </a:p>
        </p:txBody>
      </p:sp>
      <p:pic>
        <p:nvPicPr>
          <p:cNvPr id="4" name="Picture 3" descr="breakfastclub mise-en-s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790700"/>
            <a:ext cx="6350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3536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North by Northwest (Alfred Hitchcock, 1958)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Cary Grant plays Roger Thornhill, who has been falsely accused of murder and instructed by those who have set him up to come to a deserted field to meet someone named “Kaplan”.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Cornfield scene </a:t>
            </a:r>
            <a:r>
              <a:rPr lang="en-US" dirty="0" smtClean="0">
                <a:hlinkClick r:id="rId2"/>
              </a:rPr>
              <a:t>beginning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show a person’s entire body</a:t>
            </a:r>
          </a:p>
          <a:p>
            <a:r>
              <a:rPr lang="en-US" dirty="0" smtClean="0"/>
              <a:t>Can establish a scene by showing a skyline for example</a:t>
            </a:r>
          </a:p>
          <a:p>
            <a:r>
              <a:rPr lang="en-US" dirty="0" smtClean="0"/>
              <a:t>Can show distance or separation between characters</a:t>
            </a:r>
          </a:p>
          <a:p>
            <a:r>
              <a:rPr lang="en-US" dirty="0" smtClean="0"/>
              <a:t>Can allow the viewer to choose where to 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North by Northwest,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Hitchcock make this scene suspenseful?</a:t>
            </a:r>
          </a:p>
          <a:p>
            <a:endParaRPr lang="en-US" dirty="0" smtClean="0"/>
          </a:p>
          <a:p>
            <a:r>
              <a:rPr lang="en-US" dirty="0" smtClean="0"/>
              <a:t>How does he show Thornhill’s vulnerability?</a:t>
            </a:r>
          </a:p>
          <a:p>
            <a:endParaRPr lang="en-US" dirty="0" smtClean="0"/>
          </a:p>
          <a:p>
            <a:r>
              <a:rPr lang="en-US" dirty="0" smtClean="0"/>
              <a:t>Why does he use diegetic sound in this clip?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Apocalypse Now opening </a:t>
            </a:r>
            <a:r>
              <a:rPr lang="en-US" dirty="0" smtClean="0">
                <a:hlinkClick r:id="rId2"/>
              </a:rPr>
              <a:t>scene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(1979) </a:t>
            </a:r>
            <a:r>
              <a:rPr lang="en-US" sz="3100" dirty="0" smtClean="0"/>
              <a:t>Francis </a:t>
            </a:r>
            <a:r>
              <a:rPr lang="en-US" sz="3100" dirty="0" smtClean="0"/>
              <a:t>Ford Coppola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7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real and what is imagined?</a:t>
            </a:r>
          </a:p>
          <a:p>
            <a:r>
              <a:rPr lang="en-US" dirty="0" smtClean="0"/>
              <a:t>Watch for …</a:t>
            </a:r>
          </a:p>
          <a:p>
            <a:pPr lvl="1"/>
            <a:r>
              <a:rPr lang="en-US" dirty="0" smtClean="0"/>
              <a:t>the wide shot of the jungle</a:t>
            </a:r>
          </a:p>
          <a:p>
            <a:pPr lvl="1"/>
            <a:r>
              <a:rPr lang="en-US" dirty="0" smtClean="0"/>
              <a:t>Nondiegetic music – The Doors </a:t>
            </a:r>
            <a:r>
              <a:rPr lang="en-US" i="1" dirty="0" smtClean="0"/>
              <a:t>The End</a:t>
            </a:r>
          </a:p>
          <a:p>
            <a:pPr lvl="1"/>
            <a:r>
              <a:rPr lang="en-US" dirty="0" smtClean="0"/>
              <a:t>Silent bombs falling at the line “This is the end, my beautiful friend”</a:t>
            </a:r>
          </a:p>
          <a:p>
            <a:pPr lvl="1"/>
            <a:r>
              <a:rPr lang="en-US" dirty="0" smtClean="0"/>
              <a:t>Martin Sheen’s face and jungle overlay</a:t>
            </a:r>
          </a:p>
          <a:p>
            <a:pPr lvl="1"/>
            <a:r>
              <a:rPr lang="en-US" dirty="0" smtClean="0"/>
              <a:t>Ceiling fan or helicopter?</a:t>
            </a:r>
          </a:p>
          <a:p>
            <a:pPr lvl="1"/>
            <a:r>
              <a:rPr lang="en-US" dirty="0" smtClean="0"/>
              <a:t>Voice over</a:t>
            </a:r>
          </a:p>
          <a:p>
            <a:pPr lvl="1"/>
            <a:r>
              <a:rPr lang="en-US" dirty="0" smtClean="0"/>
              <a:t>What is diegetic? Nondiegetic? Internal diegetic?</a:t>
            </a:r>
          </a:p>
          <a:p>
            <a:pPr lvl="1"/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the scene…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director’s aim was to create a sense of confusion and/or displacement, what elements of the mise-en-scene helped him achieve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Shot  from King Kong -1933</a:t>
            </a:r>
            <a:endParaRPr lang="en-US" dirty="0"/>
          </a:p>
        </p:txBody>
      </p:sp>
      <p:pic>
        <p:nvPicPr>
          <p:cNvPr id="4" name="Content Placeholder 3" descr="Long shot K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012782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shot from The Color Purple</a:t>
            </a:r>
            <a:endParaRPr lang="en-US" dirty="0"/>
          </a:p>
        </p:txBody>
      </p:sp>
      <p:pic>
        <p:nvPicPr>
          <p:cNvPr id="4" name="Content Placeholder 3" descr="Long shot color pur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5996" y="2146160"/>
            <a:ext cx="7092009" cy="410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shot from The Lion King</a:t>
            </a:r>
            <a:endParaRPr lang="en-US" dirty="0"/>
          </a:p>
        </p:txBody>
      </p:sp>
      <p:pic>
        <p:nvPicPr>
          <p:cNvPr id="4" name="Content Placeholder 3" descr="Long shot Lion 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894" y="2016172"/>
            <a:ext cx="7026213" cy="4156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or subject takes up 80% of the screen and appears very large</a:t>
            </a:r>
          </a:p>
          <a:p>
            <a:r>
              <a:rPr lang="en-US" dirty="0" smtClean="0"/>
              <a:t>Can be intimate and revealing, like a facial expression or an important clue in a detective story </a:t>
            </a:r>
          </a:p>
          <a:p>
            <a:r>
              <a:rPr lang="en-US" dirty="0" smtClean="0"/>
              <a:t>The director forces the viewer to look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up from Psycho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lose up Psyc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308176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lose up psych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600200"/>
            <a:ext cx="2914650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close up psych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038600"/>
            <a:ext cx="2914650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close up psych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3810000"/>
            <a:ext cx="260985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560</TotalTime>
  <Words>1004</Words>
  <Application>Microsoft Office PowerPoint</Application>
  <PresentationFormat>On-screen Show (4:3)</PresentationFormat>
  <Paragraphs>175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Foundry</vt:lpstr>
      <vt:lpstr>Film Terminology</vt:lpstr>
      <vt:lpstr>The building block of all filmmaking…</vt:lpstr>
      <vt:lpstr>Framing</vt:lpstr>
      <vt:lpstr>Long shot</vt:lpstr>
      <vt:lpstr>Long Shot  from King Kong -1933</vt:lpstr>
      <vt:lpstr>Long shot from The Color Purple</vt:lpstr>
      <vt:lpstr>Long shot from The Lion King</vt:lpstr>
      <vt:lpstr>Close Up</vt:lpstr>
      <vt:lpstr>Close up from Psycho</vt:lpstr>
      <vt:lpstr>Medium Shot</vt:lpstr>
      <vt:lpstr>Variations on shots</vt:lpstr>
      <vt:lpstr>Focus</vt:lpstr>
      <vt:lpstr>Soft focus</vt:lpstr>
      <vt:lpstr>Rack focus</vt:lpstr>
      <vt:lpstr>Deep focus</vt:lpstr>
      <vt:lpstr>Angles</vt:lpstr>
      <vt:lpstr>Low angle</vt:lpstr>
      <vt:lpstr>High Angle</vt:lpstr>
      <vt:lpstr>Eye Level</vt:lpstr>
      <vt:lpstr>Dutch Angle</vt:lpstr>
      <vt:lpstr>Camera Movements</vt:lpstr>
      <vt:lpstr>Camera Movement Examples</vt:lpstr>
      <vt:lpstr>Lighting</vt:lpstr>
      <vt:lpstr>Effects of lighting</vt:lpstr>
      <vt:lpstr>Who’s the villain?</vt:lpstr>
      <vt:lpstr>Sound</vt:lpstr>
      <vt:lpstr>“duh-duhn…duh-duhn…</vt:lpstr>
      <vt:lpstr>Editing</vt:lpstr>
      <vt:lpstr>Other ways to edit shots </vt:lpstr>
      <vt:lpstr>Other ways to edit shots, cont. </vt:lpstr>
      <vt:lpstr>Other ways to edit shots, cont</vt:lpstr>
      <vt:lpstr>Other ways to edit shots, cont</vt:lpstr>
      <vt:lpstr>Other ways to edit shots, cont</vt:lpstr>
      <vt:lpstr>Editing rhythm and duration</vt:lpstr>
      <vt:lpstr>Examples of editing rhythm</vt:lpstr>
      <vt:lpstr>Mise-en-scene</vt:lpstr>
      <vt:lpstr>Mise-en-scene, continued</vt:lpstr>
      <vt:lpstr>Mise-en-scene, continued</vt:lpstr>
      <vt:lpstr>North by Northwest (Alfred Hitchcock, 1958)</vt:lpstr>
      <vt:lpstr>North by Northwest, continued</vt:lpstr>
      <vt:lpstr>Apocalypse Now opening scene  (1979) Francis Ford Coppola</vt:lpstr>
      <vt:lpstr>Analyze the scene…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Terminology</dc:title>
  <dc:creator>Chris</dc:creator>
  <cp:lastModifiedBy>Chris</cp:lastModifiedBy>
  <cp:revision>73</cp:revision>
  <dcterms:created xsi:type="dcterms:W3CDTF">2015-08-29T18:24:42Z</dcterms:created>
  <dcterms:modified xsi:type="dcterms:W3CDTF">2015-08-31T01:42:47Z</dcterms:modified>
</cp:coreProperties>
</file>