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162EE1-A91C-46BF-8782-3BFE86F49AD2}" type="datetimeFigureOut">
              <a:rPr lang="en-US"/>
              <a:t>11/12/2015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BFA2B6-0819-4EB1-91EE-2093F28DC38D}" type="slidenum">
              <a:rPr lang="en-US"/>
              <a:t>‹#›</a:t>
            </a:fld>
            <a:endParaRPr lang="en-US"/>
          </a:p>
        </p:txBody>
      </p:sp>
    </p:spTree>
    <p:extLst>
      <p:ext uri="{BB962C8B-B14F-4D97-AF65-F5344CB8AC3E}">
        <p14:creationId xmlns:p14="http://schemas.microsoft.com/office/powerpoint/2010/main" val="166165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a:t>
            </a:fld>
            <a:endParaRPr lang="en-US"/>
          </a:p>
        </p:txBody>
      </p:sp>
    </p:spTree>
    <p:extLst>
      <p:ext uri="{BB962C8B-B14F-4D97-AF65-F5344CB8AC3E}">
        <p14:creationId xmlns:p14="http://schemas.microsoft.com/office/powerpoint/2010/main" val="3396147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15</a:t>
            </a:fld>
            <a:endParaRPr lang="en-US"/>
          </a:p>
        </p:txBody>
      </p:sp>
    </p:spTree>
    <p:extLst>
      <p:ext uri="{BB962C8B-B14F-4D97-AF65-F5344CB8AC3E}">
        <p14:creationId xmlns:p14="http://schemas.microsoft.com/office/powerpoint/2010/main" val="3057095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16</a:t>
            </a:fld>
            <a:endParaRPr lang="en-US"/>
          </a:p>
        </p:txBody>
      </p:sp>
    </p:spTree>
    <p:extLst>
      <p:ext uri="{BB962C8B-B14F-4D97-AF65-F5344CB8AC3E}">
        <p14:creationId xmlns:p14="http://schemas.microsoft.com/office/powerpoint/2010/main" val="3514756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17</a:t>
            </a:fld>
            <a:endParaRPr lang="en-US"/>
          </a:p>
        </p:txBody>
      </p:sp>
    </p:spTree>
    <p:extLst>
      <p:ext uri="{BB962C8B-B14F-4D97-AF65-F5344CB8AC3E}">
        <p14:creationId xmlns:p14="http://schemas.microsoft.com/office/powerpoint/2010/main" val="3393651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18</a:t>
            </a:fld>
            <a:endParaRPr lang="en-US"/>
          </a:p>
        </p:txBody>
      </p:sp>
    </p:spTree>
    <p:extLst>
      <p:ext uri="{BB962C8B-B14F-4D97-AF65-F5344CB8AC3E}">
        <p14:creationId xmlns:p14="http://schemas.microsoft.com/office/powerpoint/2010/main" val="1265219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19</a:t>
            </a:fld>
            <a:endParaRPr lang="en-US"/>
          </a:p>
        </p:txBody>
      </p:sp>
    </p:spTree>
    <p:extLst>
      <p:ext uri="{BB962C8B-B14F-4D97-AF65-F5344CB8AC3E}">
        <p14:creationId xmlns:p14="http://schemas.microsoft.com/office/powerpoint/2010/main" val="2427736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20</a:t>
            </a:fld>
            <a:endParaRPr lang="en-US"/>
          </a:p>
        </p:txBody>
      </p:sp>
    </p:spTree>
    <p:extLst>
      <p:ext uri="{BB962C8B-B14F-4D97-AF65-F5344CB8AC3E}">
        <p14:creationId xmlns:p14="http://schemas.microsoft.com/office/powerpoint/2010/main" val="1433989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21</a:t>
            </a:fld>
            <a:endParaRPr lang="en-US"/>
          </a:p>
        </p:txBody>
      </p:sp>
    </p:spTree>
    <p:extLst>
      <p:ext uri="{BB962C8B-B14F-4D97-AF65-F5344CB8AC3E}">
        <p14:creationId xmlns:p14="http://schemas.microsoft.com/office/powerpoint/2010/main" val="424338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22</a:t>
            </a:fld>
            <a:endParaRPr lang="en-US"/>
          </a:p>
        </p:txBody>
      </p:sp>
    </p:spTree>
    <p:extLst>
      <p:ext uri="{BB962C8B-B14F-4D97-AF65-F5344CB8AC3E}">
        <p14:creationId xmlns:p14="http://schemas.microsoft.com/office/powerpoint/2010/main" val="156333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23</a:t>
            </a:fld>
            <a:endParaRPr lang="en-US"/>
          </a:p>
        </p:txBody>
      </p:sp>
    </p:spTree>
    <p:extLst>
      <p:ext uri="{BB962C8B-B14F-4D97-AF65-F5344CB8AC3E}">
        <p14:creationId xmlns:p14="http://schemas.microsoft.com/office/powerpoint/2010/main" val="2312998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24</a:t>
            </a:fld>
            <a:endParaRPr lang="en-US"/>
          </a:p>
        </p:txBody>
      </p:sp>
    </p:spTree>
    <p:extLst>
      <p:ext uri="{BB962C8B-B14F-4D97-AF65-F5344CB8AC3E}">
        <p14:creationId xmlns:p14="http://schemas.microsoft.com/office/powerpoint/2010/main" val="868203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2</a:t>
            </a:fld>
            <a:endParaRPr lang="en-US"/>
          </a:p>
        </p:txBody>
      </p:sp>
    </p:spTree>
    <p:extLst>
      <p:ext uri="{BB962C8B-B14F-4D97-AF65-F5344CB8AC3E}">
        <p14:creationId xmlns:p14="http://schemas.microsoft.com/office/powerpoint/2010/main" val="2147933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25</a:t>
            </a:fld>
            <a:endParaRPr lang="en-US"/>
          </a:p>
        </p:txBody>
      </p:sp>
    </p:spTree>
    <p:extLst>
      <p:ext uri="{BB962C8B-B14F-4D97-AF65-F5344CB8AC3E}">
        <p14:creationId xmlns:p14="http://schemas.microsoft.com/office/powerpoint/2010/main" val="3661464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26</a:t>
            </a:fld>
            <a:endParaRPr lang="en-US"/>
          </a:p>
        </p:txBody>
      </p:sp>
    </p:spTree>
    <p:extLst>
      <p:ext uri="{BB962C8B-B14F-4D97-AF65-F5344CB8AC3E}">
        <p14:creationId xmlns:p14="http://schemas.microsoft.com/office/powerpoint/2010/main" val="1132570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a:t>
            </a:fld>
            <a:endParaRPr lang="en-US"/>
          </a:p>
        </p:txBody>
      </p:sp>
    </p:spTree>
    <p:extLst>
      <p:ext uri="{BB962C8B-B14F-4D97-AF65-F5344CB8AC3E}">
        <p14:creationId xmlns:p14="http://schemas.microsoft.com/office/powerpoint/2010/main" val="1410582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a:t>
            </a:fld>
            <a:endParaRPr lang="en-US"/>
          </a:p>
        </p:txBody>
      </p:sp>
    </p:spTree>
    <p:extLst>
      <p:ext uri="{BB962C8B-B14F-4D97-AF65-F5344CB8AC3E}">
        <p14:creationId xmlns:p14="http://schemas.microsoft.com/office/powerpoint/2010/main" val="2225427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a:t>
            </a:fld>
            <a:endParaRPr lang="en-US"/>
          </a:p>
        </p:txBody>
      </p:sp>
    </p:spTree>
    <p:extLst>
      <p:ext uri="{BB962C8B-B14F-4D97-AF65-F5344CB8AC3E}">
        <p14:creationId xmlns:p14="http://schemas.microsoft.com/office/powerpoint/2010/main" val="744860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3</a:t>
            </a:fld>
            <a:endParaRPr lang="en-US"/>
          </a:p>
        </p:txBody>
      </p:sp>
    </p:spTree>
    <p:extLst>
      <p:ext uri="{BB962C8B-B14F-4D97-AF65-F5344CB8AC3E}">
        <p14:creationId xmlns:p14="http://schemas.microsoft.com/office/powerpoint/2010/main" val="3638009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4</a:t>
            </a:fld>
            <a:endParaRPr lang="en-US"/>
          </a:p>
        </p:txBody>
      </p:sp>
    </p:spTree>
    <p:extLst>
      <p:ext uri="{BB962C8B-B14F-4D97-AF65-F5344CB8AC3E}">
        <p14:creationId xmlns:p14="http://schemas.microsoft.com/office/powerpoint/2010/main" val="2256898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5</a:t>
            </a:fld>
            <a:endParaRPr lang="en-US"/>
          </a:p>
        </p:txBody>
      </p:sp>
    </p:spTree>
    <p:extLst>
      <p:ext uri="{BB962C8B-B14F-4D97-AF65-F5344CB8AC3E}">
        <p14:creationId xmlns:p14="http://schemas.microsoft.com/office/powerpoint/2010/main" val="157877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6</a:t>
            </a:fld>
            <a:endParaRPr lang="en-US"/>
          </a:p>
        </p:txBody>
      </p:sp>
    </p:spTree>
    <p:extLst>
      <p:ext uri="{BB962C8B-B14F-4D97-AF65-F5344CB8AC3E}">
        <p14:creationId xmlns:p14="http://schemas.microsoft.com/office/powerpoint/2010/main" val="2241898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12</a:t>
            </a:fld>
            <a:endParaRPr lang="en-US"/>
          </a:p>
        </p:txBody>
      </p:sp>
    </p:spTree>
    <p:extLst>
      <p:ext uri="{BB962C8B-B14F-4D97-AF65-F5344CB8AC3E}">
        <p14:creationId xmlns:p14="http://schemas.microsoft.com/office/powerpoint/2010/main" val="3921437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13</a:t>
            </a:fld>
            <a:endParaRPr lang="en-US"/>
          </a:p>
        </p:txBody>
      </p:sp>
    </p:spTree>
    <p:extLst>
      <p:ext uri="{BB962C8B-B14F-4D97-AF65-F5344CB8AC3E}">
        <p14:creationId xmlns:p14="http://schemas.microsoft.com/office/powerpoint/2010/main" val="1232857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FA2B6-0819-4EB1-91EE-2093F28DC38D}" type="slidenum">
              <a:rPr lang="en-US"/>
              <a:t>14</a:t>
            </a:fld>
            <a:endParaRPr lang="en-US"/>
          </a:p>
        </p:txBody>
      </p:sp>
    </p:spTree>
    <p:extLst>
      <p:ext uri="{BB962C8B-B14F-4D97-AF65-F5344CB8AC3E}">
        <p14:creationId xmlns:p14="http://schemas.microsoft.com/office/powerpoint/2010/main" val="3225692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B78CFE9-A99A-485D-A670-2F9D1D21A80A}"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8EDC4-EF66-4DA1-A371-A635EAD76BE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78CFE9-A99A-485D-A670-2F9D1D21A80A}"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8EDC4-EF66-4DA1-A371-A635EAD76B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78CFE9-A99A-485D-A670-2F9D1D21A80A}"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8EDC4-EF66-4DA1-A371-A635EAD76B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78CFE9-A99A-485D-A670-2F9D1D21A80A}"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8EDC4-EF66-4DA1-A371-A635EAD76B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4B78CFE9-A99A-485D-A670-2F9D1D21A80A}" type="datetimeFigureOut">
              <a:rPr lang="en-US" smtClean="0"/>
              <a:t>11/12/2015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C408EDC4-EF66-4DA1-A371-A635EAD76B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78CFE9-A99A-485D-A670-2F9D1D21A80A}"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8EDC4-EF66-4DA1-A371-A635EAD76B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78CFE9-A99A-485D-A670-2F9D1D21A80A}" type="datetimeFigureOut">
              <a:rPr lang="en-US" smtClean="0"/>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8EDC4-EF66-4DA1-A371-A635EAD76B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78CFE9-A99A-485D-A670-2F9D1D21A80A}" type="datetimeFigureOut">
              <a:rPr lang="en-US" smtClean="0"/>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8EDC4-EF66-4DA1-A371-A635EAD76B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8CFE9-A99A-485D-A670-2F9D1D21A80A}" type="datetimeFigureOut">
              <a:rPr lang="en-US" smtClean="0"/>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8EDC4-EF66-4DA1-A371-A635EAD76B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78CFE9-A99A-485D-A670-2F9D1D21A80A}"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8EDC4-EF66-4DA1-A371-A635EAD76BE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4B78CFE9-A99A-485D-A670-2F9D1D21A80A}"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8EDC4-EF66-4DA1-A371-A635EAD76BE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B78CFE9-A99A-485D-A670-2F9D1D21A80A}" type="datetimeFigureOut">
              <a:rPr lang="en-US" smtClean="0"/>
              <a:t>11/12/2015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408EDC4-EF66-4DA1-A371-A635EAD76BE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rW23RsUTb2Y?t=1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jp-BN9skTP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zie-2QHkAWo?t=37m45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youtube.com/redirect?q=http://t.co/poNTTFgAQD&amp;redir_token=bXwzY-MfAfv-wMYesxNJUqoE5Wl8MTQ0NzI3MTIzNkAxNDQ3MTg0ODM2" TargetMode="External"/><Relationship Id="rId5" Type="http://schemas.openxmlformats.org/officeDocument/2006/relationships/hyperlink" Target="https://youtu.be/hu2TNh2PkVM" TargetMode="External"/><Relationship Id="rId4" Type="http://schemas.openxmlformats.org/officeDocument/2006/relationships/hyperlink" Target="https://youtu.be/GxzTqaNM124"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youtu.be/E2VCwBzGdP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youtu.be/FzFIDTs3WtI"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youtu.be/EwIB51mGil8"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JtqEy9DW91U?t=1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BgtBrv4BPaQ?t=1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Film and Literary Analysis</a:t>
            </a:r>
            <a:endParaRPr lang="en-US" dirty="0"/>
          </a:p>
        </p:txBody>
      </p:sp>
      <p:sp>
        <p:nvSpPr>
          <p:cNvPr id="3" name="Subtitle 2"/>
          <p:cNvSpPr>
            <a:spLocks noGrp="1"/>
          </p:cNvSpPr>
          <p:nvPr>
            <p:ph type="subTitle" idx="1"/>
          </p:nvPr>
        </p:nvSpPr>
        <p:spPr/>
        <p:txBody>
          <a:bodyPr/>
          <a:lstStyle/>
          <a:p>
            <a:r>
              <a:rPr lang="en-US" dirty="0" smtClean="0"/>
              <a:t>Mrs. Thomas – Film and Lit -- 2015</a:t>
            </a:r>
            <a:endParaRPr lang="en-US" dirty="0"/>
          </a:p>
        </p:txBody>
      </p:sp>
    </p:spTree>
    <p:extLst>
      <p:ext uri="{BB962C8B-B14F-4D97-AF65-F5344CB8AC3E}">
        <p14:creationId xmlns:p14="http://schemas.microsoft.com/office/powerpoint/2010/main" val="1824457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(in film)</a:t>
            </a:r>
            <a:endParaRPr lang="en-US" dirty="0"/>
          </a:p>
        </p:txBody>
      </p:sp>
      <p:sp>
        <p:nvSpPr>
          <p:cNvPr id="3" name="Content Placeholder 2"/>
          <p:cNvSpPr>
            <a:spLocks noGrp="1"/>
          </p:cNvSpPr>
          <p:nvPr>
            <p:ph idx="1"/>
          </p:nvPr>
        </p:nvSpPr>
        <p:spPr/>
        <p:txBody>
          <a:bodyPr/>
          <a:lstStyle/>
          <a:p>
            <a:r>
              <a:rPr lang="en-US" dirty="0" smtClean="0"/>
              <a:t>Film uses “focalization” in a way that is similar to how a narrator is used in literature.</a:t>
            </a:r>
          </a:p>
          <a:p>
            <a:endParaRPr lang="en-US" dirty="0"/>
          </a:p>
          <a:p>
            <a:r>
              <a:rPr lang="en-US" dirty="0" smtClean="0"/>
              <a:t>Focalization offers a way to describe film shots by identifying the point of view behind the shots.</a:t>
            </a:r>
          </a:p>
          <a:p>
            <a:endParaRPr lang="en-US" dirty="0"/>
          </a:p>
          <a:p>
            <a:r>
              <a:rPr lang="en-US" dirty="0" smtClean="0"/>
              <a:t>Three types of focalization classifications:</a:t>
            </a:r>
          </a:p>
          <a:p>
            <a:pPr marL="731520" lvl="1" indent="-457200">
              <a:buFont typeface="+mj-lt"/>
              <a:buAutoNum type="arabicPeriod"/>
            </a:pPr>
            <a:r>
              <a:rPr lang="en-US" dirty="0" smtClean="0"/>
              <a:t>Subjective</a:t>
            </a:r>
          </a:p>
          <a:p>
            <a:pPr marL="731520" lvl="1" indent="-457200">
              <a:buFont typeface="+mj-lt"/>
              <a:buAutoNum type="arabicPeriod"/>
            </a:pPr>
            <a:r>
              <a:rPr lang="en-US" dirty="0" smtClean="0"/>
              <a:t>Authorial</a:t>
            </a:r>
          </a:p>
          <a:p>
            <a:pPr marL="731520" lvl="1" indent="-457200">
              <a:buFont typeface="+mj-lt"/>
              <a:buAutoNum type="arabicPeriod"/>
            </a:pPr>
            <a:r>
              <a:rPr lang="en-US" dirty="0" smtClean="0"/>
              <a:t>Neutral</a:t>
            </a:r>
          </a:p>
          <a:p>
            <a:pPr marL="731520" lvl="1" indent="-457200">
              <a:buFont typeface="+mj-lt"/>
              <a:buAutoNum type="arabicPeriod"/>
            </a:pPr>
            <a:endParaRPr lang="en-US" dirty="0"/>
          </a:p>
        </p:txBody>
      </p:sp>
    </p:spTree>
    <p:extLst>
      <p:ext uri="{BB962C8B-B14F-4D97-AF65-F5344CB8AC3E}">
        <p14:creationId xmlns:p14="http://schemas.microsoft.com/office/powerpoint/2010/main" val="2701664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Subjective</a:t>
            </a:r>
            <a:r>
              <a:rPr lang="en-US" dirty="0" smtClean="0"/>
              <a:t> shots</a:t>
            </a:r>
            <a:endParaRPr lang="en-US" dirty="0"/>
          </a:p>
        </p:txBody>
      </p:sp>
      <p:sp>
        <p:nvSpPr>
          <p:cNvPr id="3" name="Content Placeholder 2"/>
          <p:cNvSpPr>
            <a:spLocks noGrp="1"/>
          </p:cNvSpPr>
          <p:nvPr>
            <p:ph idx="1"/>
          </p:nvPr>
        </p:nvSpPr>
        <p:spPr/>
        <p:txBody>
          <a:bodyPr/>
          <a:lstStyle/>
          <a:p>
            <a:r>
              <a:rPr lang="en-US" dirty="0" smtClean="0"/>
              <a:t>Aligns the audience clearly with one character’s point of view</a:t>
            </a:r>
          </a:p>
          <a:p>
            <a:endParaRPr lang="en-US" dirty="0"/>
          </a:p>
          <a:p>
            <a:r>
              <a:rPr lang="en-US" dirty="0" smtClean="0"/>
              <a:t>Established through eye-line match</a:t>
            </a:r>
          </a:p>
          <a:p>
            <a:r>
              <a:rPr lang="en-US" dirty="0" smtClean="0"/>
              <a:t>Shows us what the character is seeing</a:t>
            </a:r>
          </a:p>
          <a:p>
            <a:endParaRPr lang="en-US" dirty="0"/>
          </a:p>
          <a:p>
            <a:r>
              <a:rPr lang="en-US" dirty="0" smtClean="0"/>
              <a:t>This is the closest to first-person narration in literature.</a:t>
            </a:r>
          </a:p>
          <a:p>
            <a:r>
              <a:rPr lang="en-US" dirty="0" smtClean="0"/>
              <a:t>Sometimes the audience is not given information because the character does not have it either.</a:t>
            </a:r>
            <a:endParaRPr lang="en-US" dirty="0"/>
          </a:p>
        </p:txBody>
      </p:sp>
    </p:spTree>
    <p:extLst>
      <p:ext uri="{BB962C8B-B14F-4D97-AF65-F5344CB8AC3E}">
        <p14:creationId xmlns:p14="http://schemas.microsoft.com/office/powerpoint/2010/main" val="4131308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Authorial</a:t>
            </a:r>
            <a:r>
              <a:rPr lang="en-US" dirty="0" smtClean="0"/>
              <a:t> shots</a:t>
            </a:r>
            <a:endParaRPr lang="en-US" dirty="0"/>
          </a:p>
        </p:txBody>
      </p:sp>
      <p:sp>
        <p:nvSpPr>
          <p:cNvPr id="3" name="Content Placeholder 2"/>
          <p:cNvSpPr>
            <a:spLocks noGrp="1"/>
          </p:cNvSpPr>
          <p:nvPr>
            <p:ph idx="1"/>
          </p:nvPr>
        </p:nvSpPr>
        <p:spPr/>
        <p:txBody>
          <a:bodyPr>
            <a:normAutofit lnSpcReduction="10000"/>
          </a:bodyPr>
          <a:lstStyle/>
          <a:p>
            <a:r>
              <a:rPr lang="en-US" dirty="0" smtClean="0"/>
              <a:t>In these shots the director is like the </a:t>
            </a:r>
            <a:r>
              <a:rPr lang="en-US" dirty="0" smtClean="0">
                <a:solidFill>
                  <a:srgbClr val="C00000"/>
                </a:solidFill>
              </a:rPr>
              <a:t>author.</a:t>
            </a:r>
          </a:p>
          <a:p>
            <a:endParaRPr lang="en-US" dirty="0">
              <a:solidFill>
                <a:srgbClr val="C00000"/>
              </a:solidFill>
            </a:endParaRPr>
          </a:p>
          <a:p>
            <a:r>
              <a:rPr lang="en-US" dirty="0" smtClean="0"/>
              <a:t>Authorial information is given directly to the audience without also giving it to a character.</a:t>
            </a:r>
          </a:p>
          <a:p>
            <a:endParaRPr lang="en-US" dirty="0"/>
          </a:p>
          <a:p>
            <a:r>
              <a:rPr lang="en-US" dirty="0" smtClean="0"/>
              <a:t>Authorial information can also be lighting that comments on a character’s state of mind or music that signals that danger is on the way.</a:t>
            </a:r>
          </a:p>
          <a:p>
            <a:endParaRPr lang="en-US" dirty="0"/>
          </a:p>
          <a:p>
            <a:r>
              <a:rPr lang="en-US" dirty="0" smtClean="0"/>
              <a:t>Authorial shots and information is the most like a third-person, omniscient narrator in literature.</a:t>
            </a:r>
            <a:endParaRPr lang="en-US" dirty="0"/>
          </a:p>
        </p:txBody>
      </p:sp>
    </p:spTree>
    <p:extLst>
      <p:ext uri="{BB962C8B-B14F-4D97-AF65-F5344CB8AC3E}">
        <p14:creationId xmlns:p14="http://schemas.microsoft.com/office/powerpoint/2010/main" val="98904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Neutral shots</a:t>
            </a:r>
            <a:endParaRPr lang="en-US" dirty="0"/>
          </a:p>
        </p:txBody>
      </p:sp>
      <p:sp>
        <p:nvSpPr>
          <p:cNvPr id="3" name="Content Placeholder 2"/>
          <p:cNvSpPr>
            <a:spLocks noGrp="1"/>
          </p:cNvSpPr>
          <p:nvPr>
            <p:ph idx="1"/>
          </p:nvPr>
        </p:nvSpPr>
        <p:spPr/>
        <p:txBody>
          <a:bodyPr/>
          <a:lstStyle/>
          <a:p>
            <a:r>
              <a:rPr lang="en-US" dirty="0" smtClean="0"/>
              <a:t>Most shots are a neutral focalization, not from a character’s perspective (subjective) or from film director’s perspective (authorial)</a:t>
            </a:r>
          </a:p>
          <a:p>
            <a:endParaRPr lang="en-US" dirty="0"/>
          </a:p>
          <a:p>
            <a:r>
              <a:rPr lang="en-US" dirty="0" smtClean="0"/>
              <a:t>Neutral shots are the most like third-person limited perspective. </a:t>
            </a:r>
          </a:p>
          <a:p>
            <a:endParaRPr lang="en-US" dirty="0"/>
          </a:p>
        </p:txBody>
      </p:sp>
    </p:spTree>
    <p:extLst>
      <p:ext uri="{BB962C8B-B14F-4D97-AF65-F5344CB8AC3E}">
        <p14:creationId xmlns:p14="http://schemas.microsoft.com/office/powerpoint/2010/main" val="246600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Biggest difference between literature and film point of view</a:t>
            </a:r>
            <a:endParaRPr lang="en-US" dirty="0"/>
          </a:p>
        </p:txBody>
      </p:sp>
      <p:sp>
        <p:nvSpPr>
          <p:cNvPr id="3" name="Content Placeholder 2"/>
          <p:cNvSpPr>
            <a:spLocks noGrp="1"/>
          </p:cNvSpPr>
          <p:nvPr>
            <p:ph idx="1"/>
          </p:nvPr>
        </p:nvSpPr>
        <p:spPr/>
        <p:txBody>
          <a:bodyPr/>
          <a:lstStyle/>
          <a:p>
            <a:r>
              <a:rPr lang="en-US" dirty="0" smtClean="0"/>
              <a:t>Most films, unlike literature, switches from subjective, neutral, and authorial shots depending on what the director intends.</a:t>
            </a:r>
          </a:p>
          <a:p>
            <a:endParaRPr lang="en-US" dirty="0"/>
          </a:p>
          <a:p>
            <a:r>
              <a:rPr lang="en-US" dirty="0" smtClean="0"/>
              <a:t>Usually, literature maintains one POV.</a:t>
            </a:r>
          </a:p>
          <a:p>
            <a:endParaRPr lang="en-US" dirty="0"/>
          </a:p>
          <a:p>
            <a:endParaRPr lang="en-US" dirty="0" smtClean="0"/>
          </a:p>
          <a:p>
            <a:r>
              <a:rPr lang="en-US" dirty="0" smtClean="0"/>
              <a:t>The director’s decision to change POV often leads to interesting discussion and analysis of film.</a:t>
            </a:r>
          </a:p>
          <a:p>
            <a:endParaRPr lang="en-US" dirty="0"/>
          </a:p>
        </p:txBody>
      </p:sp>
    </p:spTree>
    <p:extLst>
      <p:ext uri="{BB962C8B-B14F-4D97-AF65-F5344CB8AC3E}">
        <p14:creationId xmlns:p14="http://schemas.microsoft.com/office/powerpoint/2010/main" val="3921905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Jaws (Steven Spielberg, 1975)</a:t>
            </a:r>
            <a:endParaRPr lang="en-US" dirty="0"/>
          </a:p>
        </p:txBody>
      </p:sp>
      <p:sp>
        <p:nvSpPr>
          <p:cNvPr id="3" name="Content Placeholder 2"/>
          <p:cNvSpPr>
            <a:spLocks noGrp="1"/>
          </p:cNvSpPr>
          <p:nvPr>
            <p:ph idx="1"/>
          </p:nvPr>
        </p:nvSpPr>
        <p:spPr/>
        <p:txBody>
          <a:bodyPr/>
          <a:lstStyle/>
          <a:p>
            <a:r>
              <a:rPr lang="en-US" dirty="0" smtClean="0"/>
              <a:t>POV changing example</a:t>
            </a:r>
          </a:p>
          <a:p>
            <a:endParaRPr lang="en-US" dirty="0"/>
          </a:p>
          <a:p>
            <a:r>
              <a:rPr lang="en-US">
                <a:hlinkClick r:id="rId3"/>
              </a:rPr>
              <a:t>https://</a:t>
            </a:r>
            <a:r>
              <a:rPr lang="en-US" smtClean="0">
                <a:hlinkClick r:id="rId3"/>
              </a:rPr>
              <a:t>youtu.be/rW23RsUTb2Y?t=1s</a:t>
            </a:r>
            <a:endParaRPr lang="en-US" smtClean="0"/>
          </a:p>
          <a:p>
            <a:endParaRPr lang="en-US"/>
          </a:p>
        </p:txBody>
      </p:sp>
    </p:spTree>
    <p:extLst>
      <p:ext uri="{BB962C8B-B14F-4D97-AF65-F5344CB8AC3E}">
        <p14:creationId xmlns:p14="http://schemas.microsoft.com/office/powerpoint/2010/main" val="2979851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POV: A Christmas Story (Bob Clark, 1983)</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Tw Cen MT" charset="0"/>
                <a:hlinkClick r:id="rId3"/>
              </a:rPr>
              <a:t>https://youtu.be/jp-BN9skTP0</a:t>
            </a:r>
          </a:p>
          <a:p>
            <a:endParaRPr lang="en-US" dirty="0">
              <a:latin typeface="Tw Cen MT" charset="0"/>
            </a:endParaRPr>
          </a:p>
          <a:p>
            <a:pPr marL="457200" indent="-457200">
              <a:buFont typeface="+mj-lt"/>
              <a:buAutoNum type="arabicPeriod"/>
            </a:pPr>
            <a:r>
              <a:rPr lang="en-US" dirty="0">
                <a:latin typeface="Tw Cen MT" charset="0"/>
              </a:rPr>
              <a:t>Besides being from Ralphie's point of view, the subjective shots also seemed to be distorted, as if filmed from inside a fishbowl.  Why were they shot this way?</a:t>
            </a:r>
          </a:p>
          <a:p>
            <a:pPr marL="457200" indent="-457200">
              <a:buFont typeface="+mj-lt"/>
              <a:buAutoNum type="arabicPeriod"/>
            </a:pPr>
            <a:r>
              <a:rPr lang="en-US" dirty="0">
                <a:latin typeface="Tw Cen MT" charset="0"/>
              </a:rPr>
              <a:t>Most of the humor seems to come from the POV shots; how would this scene have been different if it had been filmed neutrally?</a:t>
            </a:r>
          </a:p>
          <a:p>
            <a:pPr marL="457200" indent="-457200">
              <a:buFont typeface="+mj-lt"/>
              <a:buAutoNum type="arabicPeriod"/>
            </a:pPr>
            <a:r>
              <a:rPr lang="en-US" dirty="0">
                <a:latin typeface="Tw Cen MT" charset="0"/>
              </a:rPr>
              <a:t>What subjective shots from Santa's POV would have been interesting or funny to see?</a:t>
            </a:r>
          </a:p>
        </p:txBody>
      </p:sp>
    </p:spTree>
    <p:extLst>
      <p:ext uri="{BB962C8B-B14F-4D97-AF65-F5344CB8AC3E}">
        <p14:creationId xmlns:p14="http://schemas.microsoft.com/office/powerpoint/2010/main" val="2790857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Symbol</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a:t>A symbol is what it is and it's something else, too.</a:t>
            </a:r>
            <a:endParaRPr lang="en-US" dirty="0"/>
          </a:p>
          <a:p>
            <a:endParaRPr lang="en-US" dirty="0"/>
          </a:p>
          <a:p>
            <a:r>
              <a:rPr lang="en-US"/>
              <a:t>A symbol has a </a:t>
            </a:r>
            <a:r>
              <a:rPr lang="en-US">
                <a:solidFill>
                  <a:srgbClr val="C00000"/>
                </a:solidFill>
              </a:rPr>
              <a:t>literal meaning</a:t>
            </a:r>
            <a:r>
              <a:rPr lang="en-US"/>
              <a:t> and a </a:t>
            </a:r>
            <a:r>
              <a:rPr lang="en-US">
                <a:solidFill>
                  <a:srgbClr val="C00000"/>
                </a:solidFill>
              </a:rPr>
              <a:t>metaphorical meaning</a:t>
            </a:r>
            <a:r>
              <a:rPr lang="en-US"/>
              <a:t>.</a:t>
            </a:r>
            <a:endParaRPr lang="en-US" dirty="0"/>
          </a:p>
          <a:p>
            <a:endParaRPr lang="en-US" dirty="0"/>
          </a:p>
          <a:p>
            <a:endParaRPr lang="en-US" dirty="0"/>
          </a:p>
        </p:txBody>
      </p:sp>
    </p:spTree>
    <p:extLst>
      <p:ext uri="{BB962C8B-B14F-4D97-AF65-F5344CB8AC3E}">
        <p14:creationId xmlns:p14="http://schemas.microsoft.com/office/powerpoint/2010/main" val="645117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Symbol tally sheet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8587755"/>
              </p:ext>
            </p:extLst>
          </p:nvPr>
        </p:nvGraphicFramePr>
        <p:xfrm>
          <a:off x="457200" y="1600200"/>
          <a:ext cx="8188900" cy="50292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709416332"/>
                    </a:ext>
                  </a:extLst>
                </a:gridCol>
                <a:gridCol w="1119258">
                  <a:extLst>
                    <a:ext uri="{9D8B030D-6E8A-4147-A177-3AD203B41FA5}">
                      <a16:colId xmlns:a16="http://schemas.microsoft.com/office/drawing/2014/main" val="240100325"/>
                    </a:ext>
                  </a:extLst>
                </a:gridCol>
                <a:gridCol w="1475386">
                  <a:extLst>
                    <a:ext uri="{9D8B030D-6E8A-4147-A177-3AD203B41FA5}">
                      <a16:colId xmlns:a16="http://schemas.microsoft.com/office/drawing/2014/main" val="3616537895"/>
                    </a:ext>
                  </a:extLst>
                </a:gridCol>
                <a:gridCol w="1444861">
                  <a:extLst>
                    <a:ext uri="{9D8B030D-6E8A-4147-A177-3AD203B41FA5}">
                      <a16:colId xmlns:a16="http://schemas.microsoft.com/office/drawing/2014/main" val="2456758328"/>
                    </a:ext>
                  </a:extLst>
                </a:gridCol>
                <a:gridCol w="1261709">
                  <a:extLst>
                    <a:ext uri="{9D8B030D-6E8A-4147-A177-3AD203B41FA5}">
                      <a16:colId xmlns:a16="http://schemas.microsoft.com/office/drawing/2014/main" val="1191550093"/>
                    </a:ext>
                  </a:extLst>
                </a:gridCol>
                <a:gridCol w="1516086">
                  <a:extLst>
                    <a:ext uri="{9D8B030D-6E8A-4147-A177-3AD203B41FA5}">
                      <a16:colId xmlns:a16="http://schemas.microsoft.com/office/drawing/2014/main" val="2412953211"/>
                    </a:ext>
                  </a:extLst>
                </a:gridCol>
              </a:tblGrid>
              <a:tr h="370840">
                <a:tc>
                  <a:txBody>
                    <a:bodyPr/>
                    <a:lstStyle/>
                    <a:p>
                      <a:r>
                        <a:rPr lang="en-US"/>
                        <a:t>Film Title</a:t>
                      </a:r>
                    </a:p>
                  </a:txBody>
                  <a:tcPr/>
                </a:tc>
                <a:tc>
                  <a:txBody>
                    <a:bodyPr/>
                    <a:lstStyle/>
                    <a:p>
                      <a:r>
                        <a:rPr lang="en-US"/>
                        <a:t>Object</a:t>
                      </a:r>
                    </a:p>
                  </a:txBody>
                  <a:tcPr/>
                </a:tc>
                <a:tc>
                  <a:txBody>
                    <a:bodyPr/>
                    <a:lstStyle/>
                    <a:p>
                      <a:r>
                        <a:rPr lang="en-US"/>
                        <a:t># of visual references</a:t>
                      </a:r>
                      <a:endParaRPr lang="en-US" dirty="0"/>
                    </a:p>
                  </a:txBody>
                  <a:tcPr/>
                </a:tc>
                <a:tc>
                  <a:txBody>
                    <a:bodyPr/>
                    <a:lstStyle/>
                    <a:p>
                      <a:r>
                        <a:rPr lang="en-US"/>
                        <a:t># of dialogue references</a:t>
                      </a:r>
                      <a:endParaRPr lang="en-US" dirty="0"/>
                    </a:p>
                  </a:txBody>
                  <a:tcPr/>
                </a:tc>
                <a:tc>
                  <a:txBody>
                    <a:bodyPr/>
                    <a:lstStyle/>
                    <a:p>
                      <a:r>
                        <a:rPr lang="en-US"/>
                        <a:t>Literal meaning</a:t>
                      </a:r>
                    </a:p>
                  </a:txBody>
                  <a:tcPr/>
                </a:tc>
                <a:tc>
                  <a:txBody>
                    <a:bodyPr/>
                    <a:lstStyle/>
                    <a:p>
                      <a:r>
                        <a:rPr lang="en-US"/>
                        <a:t>Metaphorical Meaning</a:t>
                      </a:r>
                    </a:p>
                  </a:txBody>
                  <a:tcPr/>
                </a:tc>
                <a:extLst>
                  <a:ext uri="{0D108BD9-81ED-4DB2-BD59-A6C34878D82A}">
                    <a16:rowId xmlns:a16="http://schemas.microsoft.com/office/drawing/2014/main" val="1624166751"/>
                  </a:ext>
                </a:extLst>
              </a:tr>
              <a:tr h="370840">
                <a:tc>
                  <a:txBody>
                    <a:bodyPr/>
                    <a:lstStyle/>
                    <a:p>
                      <a:r>
                        <a:rPr lang="en-US">
                          <a:hlinkClick r:id="rId3"/>
                        </a:rPr>
                        <a:t>The Man Who Shot Liberty Valance</a:t>
                      </a:r>
                    </a:p>
                  </a:txBody>
                  <a:tcPr/>
                </a:tc>
                <a:tc>
                  <a:txBody>
                    <a:bodyPr/>
                    <a:lstStyle/>
                    <a:p>
                      <a:endParaRPr lang="en-US" dirty="0"/>
                    </a:p>
                    <a:p>
                      <a:r>
                        <a:rPr lang="en-US"/>
                        <a:t>cactus rose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0302967"/>
                  </a:ext>
                </a:extLst>
              </a:tr>
              <a:tr h="370840">
                <a:tc>
                  <a:txBody>
                    <a:bodyPr/>
                    <a:lstStyle/>
                    <a:p>
                      <a:pPr algn="ctr"/>
                      <a:endParaRPr lang="en-US" dirty="0"/>
                    </a:p>
                    <a:p>
                      <a:r>
                        <a:rPr lang="en-US">
                          <a:hlinkClick r:id="rId4"/>
                        </a:rPr>
                        <a:t>Psycho</a:t>
                      </a:r>
                      <a:endParaRPr lang="en-US" dirty="0">
                        <a:hlinkClick r:id="rId4"/>
                      </a:endParaRPr>
                    </a:p>
                    <a:p>
                      <a:pPr algn="ctr"/>
                      <a:endParaRPr lang="en-US" dirty="0"/>
                    </a:p>
                    <a:p>
                      <a:endParaRPr lang="en-US" dirty="0"/>
                    </a:p>
                  </a:txBody>
                  <a:tcPr/>
                </a:tc>
                <a:tc>
                  <a:txBody>
                    <a:bodyPr/>
                    <a:lstStyle/>
                    <a:p>
                      <a:endParaRPr lang="en-US" dirty="0"/>
                    </a:p>
                    <a:p>
                      <a:r>
                        <a:rPr lang="en-US"/>
                        <a:t>birds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54695899"/>
                  </a:ext>
                </a:extLst>
              </a:tr>
              <a:tr h="370840">
                <a:tc>
                  <a:txBody>
                    <a:bodyPr/>
                    <a:lstStyle/>
                    <a:p>
                      <a:endParaRPr lang="en-US" dirty="0"/>
                    </a:p>
                    <a:p>
                      <a:r>
                        <a:rPr lang="en-US">
                          <a:hlinkClick r:id="rId5"/>
                        </a:rPr>
                        <a:t>The Piano</a:t>
                      </a:r>
                      <a:endParaRPr lang="en-US" dirty="0"/>
                    </a:p>
                    <a:p>
                      <a:endParaRPr lang="en-US" dirty="0"/>
                    </a:p>
                    <a:p>
                      <a:r>
                        <a:rPr lang="en-US">
                          <a:hlinkClick r:id="rId6"/>
                        </a:rPr>
                        <a:t>link</a:t>
                      </a:r>
                    </a:p>
                    <a:p>
                      <a:endParaRPr lang="en-US" dirty="0"/>
                    </a:p>
                    <a:p>
                      <a:endParaRPr lang="en-US" dirty="0"/>
                    </a:p>
                  </a:txBody>
                  <a:tcPr/>
                </a:tc>
                <a:tc>
                  <a:txBody>
                    <a:bodyPr/>
                    <a:lstStyle/>
                    <a:p>
                      <a:endParaRPr lang="en-US" dirty="0"/>
                    </a:p>
                    <a:p>
                      <a:r>
                        <a:rPr lang="en-US"/>
                        <a:t>piano</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69263515"/>
                  </a:ext>
                </a:extLst>
              </a:tr>
            </a:tbl>
          </a:graphicData>
        </a:graphic>
      </p:graphicFrame>
    </p:spTree>
    <p:extLst>
      <p:ext uri="{BB962C8B-B14F-4D97-AF65-F5344CB8AC3E}">
        <p14:creationId xmlns:p14="http://schemas.microsoft.com/office/powerpoint/2010/main" val="3269016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The Man Who Shot Liberty Valance </a:t>
            </a:r>
            <a:r>
              <a:rPr lang="en-US" dirty="0"/>
              <a:t/>
            </a:r>
            <a:br>
              <a:rPr lang="en-US" dirty="0"/>
            </a:br>
            <a:r>
              <a:rPr lang="en-US"/>
              <a:t>(John Ford, 1962)</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James Stewart plays Ranse Stoddard, a lawyer from the East who has come to bring justice to this backward region, John Wayne plays Tom Doniphon, a rugged rancher who lives by the Western code that might makes right, and Vera Miles plays Hallie, a waitress who is drawn to Ranse's educated ways but also attracted to Tom's strength.  In this scene, Tom gives Hallie a gift of a cactus rose.</a:t>
            </a:r>
            <a:endParaRPr lang="en-US" dirty="0"/>
          </a:p>
          <a:p>
            <a:pPr marL="0" indent="0">
              <a:buNone/>
            </a:pPr>
            <a:endParaRPr lang="en-US" dirty="0"/>
          </a:p>
          <a:p>
            <a:pPr marL="0" indent="0">
              <a:buNone/>
            </a:pPr>
            <a:r>
              <a:rPr lang="en-US"/>
              <a:t>Record the references to the cactus rose in your chart.</a:t>
            </a:r>
            <a:endParaRPr lang="en-US" dirty="0"/>
          </a:p>
        </p:txBody>
      </p:sp>
    </p:spTree>
    <p:extLst>
      <p:ext uri="{BB962C8B-B14F-4D97-AF65-F5344CB8AC3E}">
        <p14:creationId xmlns:p14="http://schemas.microsoft.com/office/powerpoint/2010/main" val="6438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literature that are most common in film…</a:t>
            </a:r>
            <a:endParaRPr lang="en-US" dirty="0"/>
          </a:p>
        </p:txBody>
      </p:sp>
      <p:sp>
        <p:nvSpPr>
          <p:cNvPr id="3" name="Content Placeholder 2"/>
          <p:cNvSpPr>
            <a:spLocks noGrp="1"/>
          </p:cNvSpPr>
          <p:nvPr>
            <p:ph idx="1"/>
          </p:nvPr>
        </p:nvSpPr>
        <p:spPr/>
        <p:txBody>
          <a:bodyPr/>
          <a:lstStyle/>
          <a:p>
            <a:r>
              <a:rPr lang="en-US" sz="4000" dirty="0" smtClean="0"/>
              <a:t>Characterization</a:t>
            </a:r>
          </a:p>
          <a:p>
            <a:r>
              <a:rPr lang="en-US" sz="4000" dirty="0" smtClean="0"/>
              <a:t>Setting</a:t>
            </a:r>
          </a:p>
          <a:p>
            <a:r>
              <a:rPr lang="en-US" sz="4000" dirty="0" smtClean="0"/>
              <a:t>Point of view (POV)</a:t>
            </a:r>
          </a:p>
          <a:p>
            <a:r>
              <a:rPr lang="en-US" sz="4000" dirty="0" smtClean="0"/>
              <a:t>Symbol</a:t>
            </a:r>
          </a:p>
          <a:p>
            <a:r>
              <a:rPr lang="en-US" sz="4000" dirty="0" smtClean="0"/>
              <a:t>Irony</a:t>
            </a:r>
          </a:p>
          <a:p>
            <a:endParaRPr lang="en-US" dirty="0"/>
          </a:p>
        </p:txBody>
      </p:sp>
    </p:spTree>
    <p:extLst>
      <p:ext uri="{BB962C8B-B14F-4D97-AF65-F5344CB8AC3E}">
        <p14:creationId xmlns:p14="http://schemas.microsoft.com/office/powerpoint/2010/main" val="2452127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  Liberty Valance</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457200" indent="-457200">
              <a:buFont typeface="+mj-lt"/>
              <a:buAutoNum type="arabicPeriod"/>
            </a:pPr>
            <a:r>
              <a:rPr lang="en-US"/>
              <a:t>Trace how each of the three main characters feels about the cactus rose.  What does that say about their conflicts?</a:t>
            </a:r>
            <a:endParaRPr lang="en-US" dirty="0"/>
          </a:p>
          <a:p>
            <a:pPr marL="457200" indent="-457200">
              <a:buFont typeface="+mj-lt"/>
              <a:buAutoNum type="arabicPeriod"/>
            </a:pPr>
            <a:r>
              <a:rPr lang="en-US"/>
              <a:t>What was Ranse implying by asking about a </a:t>
            </a:r>
            <a:r>
              <a:rPr lang="en-US" i="1"/>
              <a:t>real </a:t>
            </a:r>
            <a:r>
              <a:rPr lang="en-US"/>
              <a:t>rose?</a:t>
            </a:r>
            <a:endParaRPr lang="en-US" dirty="0"/>
          </a:p>
          <a:p>
            <a:pPr marL="457200" indent="-457200">
              <a:buFont typeface="+mj-lt"/>
              <a:buAutoNum type="arabicPeriod"/>
            </a:pPr>
            <a:r>
              <a:rPr lang="en-US"/>
              <a:t>After looking only at this clip, with which character to you most sympathize?  Why this one?</a:t>
            </a:r>
            <a:endParaRPr lang="en-US" dirty="0"/>
          </a:p>
          <a:p>
            <a:pPr marL="457200" indent="-457200">
              <a:buFont typeface="+mj-lt"/>
              <a:buAutoNum type="arabicPeriod"/>
            </a:pPr>
            <a:r>
              <a:rPr lang="en-US"/>
              <a:t>How do you think the symbol of the cactus rose might play out in the rest of the film?</a:t>
            </a:r>
            <a:endParaRPr lang="en-US" dirty="0"/>
          </a:p>
        </p:txBody>
      </p:sp>
    </p:spTree>
    <p:extLst>
      <p:ext uri="{BB962C8B-B14F-4D97-AF65-F5344CB8AC3E}">
        <p14:creationId xmlns:p14="http://schemas.microsoft.com/office/powerpoint/2010/main" val="254879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Psycho (Alfred Hitchcock, 1960)</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Marion Crane, played by Janet Leigh, has stolen money from her employer and, in running away, has ended up at the hotel of amateur taxidermist and full-time mama's boy Norman Bates, played by Anthony Perkins.  He has brought her some food to eat and he suggests that they eat in his parlor...</a:t>
            </a:r>
            <a:endParaRPr lang="en-US" dirty="0"/>
          </a:p>
          <a:p>
            <a:pPr marL="0" indent="0">
              <a:buNone/>
            </a:pPr>
            <a:endParaRPr lang="en-US" dirty="0"/>
          </a:p>
          <a:p>
            <a:pPr marL="0" indent="0">
              <a:buNone/>
            </a:pPr>
            <a:r>
              <a:rPr lang="en-US"/>
              <a:t>Record references to birds in your chart.</a:t>
            </a:r>
            <a:endParaRPr lang="en-US" dirty="0"/>
          </a:p>
        </p:txBody>
      </p:sp>
    </p:spTree>
    <p:extLst>
      <p:ext uri="{BB962C8B-B14F-4D97-AF65-F5344CB8AC3E}">
        <p14:creationId xmlns:p14="http://schemas.microsoft.com/office/powerpoint/2010/main" val="1859191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 Psycho</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457200" indent="-457200">
              <a:buFont typeface="+mj-lt"/>
              <a:buAutoNum type="arabicPeriod"/>
            </a:pPr>
            <a:r>
              <a:rPr lang="en-US"/>
              <a:t>How did Hitchcock's framing choices lead you to see that the birds were somehow important?</a:t>
            </a:r>
            <a:endParaRPr lang="en-US" dirty="0"/>
          </a:p>
          <a:p>
            <a:pPr marL="457200" indent="-457200">
              <a:buFont typeface="+mj-lt"/>
              <a:buAutoNum type="arabicPeriod"/>
            </a:pPr>
            <a:r>
              <a:rPr lang="en-US"/>
              <a:t>Think back on what Norman said about the private traps people get into.  How does this relate to the bird symbol?</a:t>
            </a:r>
            <a:endParaRPr lang="en-US" dirty="0"/>
          </a:p>
          <a:p>
            <a:pPr marL="457200" indent="-457200">
              <a:buFont typeface="+mj-lt"/>
              <a:buAutoNum type="arabicPeriod"/>
            </a:pPr>
            <a:r>
              <a:rPr lang="en-US"/>
              <a:t>How do the birds seem to represent Norman, and how do they seem to represent Marion as well?</a:t>
            </a:r>
            <a:endParaRPr lang="en-US" dirty="0"/>
          </a:p>
        </p:txBody>
      </p:sp>
    </p:spTree>
    <p:extLst>
      <p:ext uri="{BB962C8B-B14F-4D97-AF65-F5344CB8AC3E}">
        <p14:creationId xmlns:p14="http://schemas.microsoft.com/office/powerpoint/2010/main" val="2442673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Piano (Jane Campion, 1993)</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The main character, Ada, played by Holly Hunter, has not spoken since she was six years old.  Her father has arranged for her to be married to a man in New Zealand, whom she has not yet met.  Sam Neill plays her husband-to-be.  In the opening scenes, Ada arrives in New Zealand with her daughter.</a:t>
            </a:r>
            <a:endParaRPr lang="en-US" dirty="0"/>
          </a:p>
        </p:txBody>
      </p:sp>
    </p:spTree>
    <p:extLst>
      <p:ext uri="{BB962C8B-B14F-4D97-AF65-F5344CB8AC3E}">
        <p14:creationId xmlns:p14="http://schemas.microsoft.com/office/powerpoint/2010/main" val="487022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 The Piano</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457200" indent="-457200">
              <a:buFont typeface="+mj-lt"/>
              <a:buAutoNum type="arabicPeriod"/>
            </a:pPr>
            <a:r>
              <a:rPr lang="en-US"/>
              <a:t>Describe the several ways in which the director made the piano take on a greater importance than simply a musical instrument?</a:t>
            </a:r>
            <a:endParaRPr lang="en-US" dirty="0"/>
          </a:p>
          <a:p>
            <a:pPr marL="457200" indent="-457200">
              <a:buFont typeface="+mj-lt"/>
              <a:buAutoNum type="arabicPeriod"/>
            </a:pPr>
            <a:r>
              <a:rPr lang="en-US"/>
              <a:t>How could the nondiegetic music of the final shot be seen as internal diegetic?  What effect does this have?</a:t>
            </a:r>
            <a:endParaRPr lang="en-US" dirty="0"/>
          </a:p>
          <a:p>
            <a:pPr marL="457200" indent="-457200">
              <a:buFont typeface="+mj-lt"/>
              <a:buAutoNum type="arabicPeriod"/>
            </a:pPr>
            <a:r>
              <a:rPr lang="en-US"/>
              <a:t>Besides being a voice for Ada, what else do you think the piano signifies for her?</a:t>
            </a:r>
            <a:endParaRPr lang="en-US" dirty="0"/>
          </a:p>
        </p:txBody>
      </p:sp>
    </p:spTree>
    <p:extLst>
      <p:ext uri="{BB962C8B-B14F-4D97-AF65-F5344CB8AC3E}">
        <p14:creationId xmlns:p14="http://schemas.microsoft.com/office/powerpoint/2010/main" val="718948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Irony</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a:t>Irony in film...</a:t>
            </a:r>
            <a:endParaRPr lang="en-US" dirty="0"/>
          </a:p>
          <a:p>
            <a:pPr lvl="1"/>
            <a:r>
              <a:rPr lang="en-US">
                <a:solidFill>
                  <a:srgbClr val="DFE6D0"/>
                </a:solidFill>
              </a:rPr>
              <a:t>is NOT a surprise or twist at the end of a film</a:t>
            </a:r>
            <a:endParaRPr lang="en-US" dirty="0">
              <a:solidFill>
                <a:srgbClr val="DFE6D0"/>
              </a:solidFill>
            </a:endParaRPr>
          </a:p>
          <a:p>
            <a:pPr lvl="1"/>
            <a:endParaRPr lang="en-US" dirty="0">
              <a:solidFill>
                <a:srgbClr val="DFE6D0"/>
              </a:solidFill>
            </a:endParaRPr>
          </a:p>
          <a:p>
            <a:r>
              <a:rPr lang="en-US">
                <a:solidFill>
                  <a:srgbClr val="DFE6D0"/>
                </a:solidFill>
              </a:rPr>
              <a:t>Irony in film...</a:t>
            </a:r>
            <a:endParaRPr lang="en-US" dirty="0">
              <a:solidFill>
                <a:srgbClr val="DFE6D0"/>
              </a:solidFill>
            </a:endParaRPr>
          </a:p>
          <a:p>
            <a:pPr lvl="1"/>
            <a:r>
              <a:rPr lang="en-US">
                <a:solidFill>
                  <a:srgbClr val="DFE6D0"/>
                </a:solidFill>
              </a:rPr>
              <a:t>is when something in the film hints that the meaning intended by the director is the exact opposite of what he or she appears to be presenting</a:t>
            </a:r>
            <a:endParaRPr lang="en-US" dirty="0">
              <a:solidFill>
                <a:srgbClr val="DFE6D0"/>
              </a:solidFill>
            </a:endParaRPr>
          </a:p>
          <a:p>
            <a:pPr lvl="1"/>
            <a:endParaRPr lang="en-US" dirty="0">
              <a:solidFill>
                <a:srgbClr val="DFE6D0"/>
              </a:solidFill>
            </a:endParaRPr>
          </a:p>
        </p:txBody>
      </p:sp>
    </p:spTree>
    <p:extLst>
      <p:ext uri="{BB962C8B-B14F-4D97-AF65-F5344CB8AC3E}">
        <p14:creationId xmlns:p14="http://schemas.microsoft.com/office/powerpoint/2010/main" val="1959951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Imagine the visual pictures that might correspond to this song...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t>YouTube:  </a:t>
            </a:r>
            <a:r>
              <a:rPr lang="en-US">
                <a:hlinkClick r:id="rId3"/>
              </a:rPr>
              <a:t>What a Wonderful Word</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83917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Imagine the kind of music and lyrics that belong with the following film clip...</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a:hlinkClick r:id="rId3"/>
              </a:rPr>
              <a:t>Good Morning, Vietnam</a:t>
            </a:r>
            <a:endParaRPr lang="en-US" dirty="0"/>
          </a:p>
        </p:txBody>
      </p:sp>
    </p:spTree>
    <p:extLst>
      <p:ext uri="{BB962C8B-B14F-4D97-AF65-F5344CB8AC3E}">
        <p14:creationId xmlns:p14="http://schemas.microsoft.com/office/powerpoint/2010/main" val="821307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would you define </a:t>
            </a:r>
            <a:r>
              <a:rPr lang="en-US">
                <a:solidFill>
                  <a:srgbClr val="C00000"/>
                </a:solidFill>
              </a:rPr>
              <a:t>irony </a:t>
            </a:r>
            <a:r>
              <a:rPr lang="en-US"/>
              <a:t>in this clip?</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27048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irony is NOT...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a:hlinkClick r:id="rId3"/>
              </a:rPr>
              <a:t>Ironic parody</a:t>
            </a:r>
            <a:r>
              <a:rPr lang="en-US"/>
              <a:t> Youtube</a:t>
            </a:r>
            <a:endParaRPr lang="en-US" dirty="0"/>
          </a:p>
          <a:p>
            <a:endParaRPr lang="en-US" dirty="0"/>
          </a:p>
          <a:p>
            <a:endParaRPr lang="en-US" dirty="0"/>
          </a:p>
        </p:txBody>
      </p:sp>
    </p:spTree>
    <p:extLst>
      <p:ext uri="{BB962C8B-B14F-4D97-AF65-F5344CB8AC3E}">
        <p14:creationId xmlns:p14="http://schemas.microsoft.com/office/powerpoint/2010/main" val="54201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a:t>
            </a:r>
            <a:endParaRPr lang="en-US" dirty="0"/>
          </a:p>
        </p:txBody>
      </p:sp>
      <p:sp>
        <p:nvSpPr>
          <p:cNvPr id="3" name="Content Placeholder 2"/>
          <p:cNvSpPr>
            <a:spLocks noGrp="1"/>
          </p:cNvSpPr>
          <p:nvPr>
            <p:ph idx="1"/>
          </p:nvPr>
        </p:nvSpPr>
        <p:spPr/>
        <p:txBody>
          <a:bodyPr/>
          <a:lstStyle/>
          <a:p>
            <a:r>
              <a:rPr lang="en-US" dirty="0" smtClean="0"/>
              <a:t>What defines, motivates, or is unique about a particular character?</a:t>
            </a:r>
          </a:p>
          <a:p>
            <a:endParaRPr lang="en-US" dirty="0"/>
          </a:p>
          <a:p>
            <a:r>
              <a:rPr lang="en-US" dirty="0" smtClean="0"/>
              <a:t>Writers and film makers both use…</a:t>
            </a:r>
          </a:p>
          <a:p>
            <a:r>
              <a:rPr lang="en-US" dirty="0" smtClean="0"/>
              <a:t>Actions</a:t>
            </a:r>
          </a:p>
          <a:p>
            <a:r>
              <a:rPr lang="en-US" dirty="0" smtClean="0"/>
              <a:t>Thoughts</a:t>
            </a:r>
          </a:p>
          <a:p>
            <a:r>
              <a:rPr lang="en-US" dirty="0" smtClean="0"/>
              <a:t>Emotions</a:t>
            </a:r>
          </a:p>
          <a:p>
            <a:r>
              <a:rPr lang="en-US" dirty="0" smtClean="0"/>
              <a:t>Speech</a:t>
            </a:r>
          </a:p>
          <a:p>
            <a:r>
              <a:rPr lang="en-US" dirty="0" smtClean="0"/>
              <a:t>Age/physical appearance</a:t>
            </a:r>
            <a:endParaRPr lang="en-US" dirty="0"/>
          </a:p>
        </p:txBody>
      </p:sp>
    </p:spTree>
    <p:extLst>
      <p:ext uri="{BB962C8B-B14F-4D97-AF65-F5344CB8AC3E}">
        <p14:creationId xmlns:p14="http://schemas.microsoft.com/office/powerpoint/2010/main" val="409545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The Remains of the Day</a:t>
            </a:r>
            <a:br>
              <a:rPr lang="en-US" dirty="0" smtClean="0"/>
            </a:br>
            <a:r>
              <a:rPr lang="en-US" dirty="0" smtClean="0"/>
              <a:t>(James Ivory, 1993)</a:t>
            </a:r>
            <a:endParaRPr lang="en-US" dirty="0"/>
          </a:p>
        </p:txBody>
      </p:sp>
      <p:sp>
        <p:nvSpPr>
          <p:cNvPr id="3" name="Content Placeholder 2"/>
          <p:cNvSpPr>
            <a:spLocks noGrp="1"/>
          </p:cNvSpPr>
          <p:nvPr>
            <p:ph idx="1"/>
          </p:nvPr>
        </p:nvSpPr>
        <p:spPr/>
        <p:txBody>
          <a:bodyPr/>
          <a:lstStyle/>
          <a:p>
            <a:pPr marL="0" indent="0">
              <a:buNone/>
            </a:pPr>
            <a:endParaRPr lang="en-US" dirty="0">
              <a:hlinkClick r:id="rId3"/>
            </a:endParaRPr>
          </a:p>
          <a:p>
            <a:pPr marL="0" indent="0">
              <a:buNone/>
            </a:pPr>
            <a:r>
              <a:rPr lang="en-US" dirty="0">
                <a:solidFill>
                  <a:schemeClr val="tx1"/>
                </a:solidFill>
                <a:hlinkClick r:id="rId3"/>
              </a:rPr>
              <a:t>Film Clip:  The Remains of the Day ( A Racy Book)</a:t>
            </a:r>
          </a:p>
          <a:p>
            <a:r>
              <a:rPr lang="en-US" dirty="0" smtClean="0">
                <a:hlinkClick r:id="rId3"/>
              </a:rPr>
              <a:t>https</a:t>
            </a:r>
            <a:r>
              <a:rPr lang="en-US" dirty="0">
                <a:hlinkClick r:id="rId3"/>
              </a:rPr>
              <a:t>://</a:t>
            </a:r>
            <a:r>
              <a:rPr lang="en-US" dirty="0" smtClean="0">
                <a:hlinkClick r:id="rId3"/>
              </a:rPr>
              <a:t>youtu.be/JtqEy9DW91U?t=1s</a:t>
            </a:r>
            <a:endParaRPr lang="en-US" dirty="0" smtClean="0"/>
          </a:p>
          <a:p>
            <a:r>
              <a:rPr lang="en-US" dirty="0" smtClean="0"/>
              <a:t>In this scene Mr. Stevens (Anthony Hopkins) is a butler who has spent much of his life in the service of the lord of the mansion.  Recently, an housekeeper, Miss Kenton (Emma Thompson) has come to work in the house, and they appear to have become infatuated with each other, though neither has acted on it.  As the scene begins, Mr. Stevens is nodding off in very low-key lit study while reading when Miss Kenton enters, bringing flowers she has picked for him.</a:t>
            </a:r>
            <a:endParaRPr lang="en-US" dirty="0"/>
          </a:p>
        </p:txBody>
      </p:sp>
    </p:spTree>
    <p:extLst>
      <p:ext uri="{BB962C8B-B14F-4D97-AF65-F5344CB8AC3E}">
        <p14:creationId xmlns:p14="http://schemas.microsoft.com/office/powerpoint/2010/main" val="282359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does Mr. Stevens reveal about his character through his word choice, movements, and gestures?</a:t>
            </a:r>
          </a:p>
          <a:p>
            <a:pPr marL="457200" indent="-457200">
              <a:buFont typeface="+mj-lt"/>
              <a:buAutoNum type="arabicPeriod"/>
            </a:pPr>
            <a:r>
              <a:rPr lang="en-US" dirty="0" smtClean="0"/>
              <a:t>How does lighting and the </a:t>
            </a:r>
            <a:r>
              <a:rPr lang="en-US" dirty="0" err="1" smtClean="0"/>
              <a:t>nondiegetic</a:t>
            </a:r>
            <a:r>
              <a:rPr lang="en-US" dirty="0" smtClean="0"/>
              <a:t> sound affect the characterization of Mr. Stevens?</a:t>
            </a:r>
          </a:p>
          <a:p>
            <a:pPr marL="457200" indent="-457200">
              <a:buFont typeface="+mj-lt"/>
              <a:buAutoNum type="arabicPeriod"/>
            </a:pPr>
            <a:r>
              <a:rPr lang="en-US" dirty="0" smtClean="0"/>
              <a:t>How do the framing choices (close-ups, long shots, etc.) reveal emotion in this scene?</a:t>
            </a:r>
            <a:endParaRPr lang="en-US" dirty="0"/>
          </a:p>
        </p:txBody>
      </p:sp>
    </p:spTree>
    <p:extLst>
      <p:ext uri="{BB962C8B-B14F-4D97-AF65-F5344CB8AC3E}">
        <p14:creationId xmlns:p14="http://schemas.microsoft.com/office/powerpoint/2010/main" val="3160545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lstStyle/>
          <a:p>
            <a:r>
              <a:rPr lang="en-US" dirty="0" smtClean="0"/>
              <a:t>Setting includes both time and place, the “when” and the “where” of a film or piece of literature.</a:t>
            </a:r>
          </a:p>
          <a:p>
            <a:endParaRPr lang="en-US" dirty="0" smtClean="0"/>
          </a:p>
          <a:p>
            <a:r>
              <a:rPr lang="en-US" dirty="0" smtClean="0"/>
              <a:t>More importantly, how does the setting affect character, theme, and/or plot?</a:t>
            </a:r>
          </a:p>
          <a:p>
            <a:endParaRPr lang="en-US" dirty="0" smtClean="0"/>
          </a:p>
          <a:p>
            <a:r>
              <a:rPr lang="en-US" dirty="0" smtClean="0"/>
              <a:t>Does the setting play a symbolic role in the film?</a:t>
            </a:r>
          </a:p>
          <a:p>
            <a:endParaRPr lang="en-US" dirty="0" smtClean="0"/>
          </a:p>
          <a:p>
            <a:r>
              <a:rPr lang="en-US" dirty="0" smtClean="0"/>
              <a:t>How does the film maker’s choices about lighting, editing, sound, framing, etc. impact the effect of the setting?</a:t>
            </a:r>
            <a:endParaRPr lang="en-US" dirty="0"/>
          </a:p>
        </p:txBody>
      </p:sp>
    </p:spTree>
    <p:extLst>
      <p:ext uri="{BB962C8B-B14F-4D97-AF65-F5344CB8AC3E}">
        <p14:creationId xmlns:p14="http://schemas.microsoft.com/office/powerpoint/2010/main" val="423418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Falling Down (Joel Schumacher, 1992)</a:t>
            </a:r>
            <a:endParaRPr lang="en-US" dirty="0"/>
          </a:p>
        </p:txBody>
      </p:sp>
      <p:sp>
        <p:nvSpPr>
          <p:cNvPr id="3" name="Content Placeholder 2"/>
          <p:cNvSpPr>
            <a:spLocks noGrp="1"/>
          </p:cNvSpPr>
          <p:nvPr>
            <p:ph idx="1"/>
          </p:nvPr>
        </p:nvSpPr>
        <p:spPr/>
        <p:txBody>
          <a:bodyPr/>
          <a:lstStyle/>
          <a:p>
            <a:r>
              <a:rPr lang="en-US" dirty="0" smtClean="0"/>
              <a:t>Film clip from Falling Down (opening sequence)</a:t>
            </a:r>
          </a:p>
          <a:p>
            <a:r>
              <a:rPr lang="en-US" dirty="0">
                <a:hlinkClick r:id="rId2"/>
              </a:rPr>
              <a:t>https://</a:t>
            </a:r>
            <a:r>
              <a:rPr lang="en-US" dirty="0" smtClean="0">
                <a:hlinkClick r:id="rId2"/>
              </a:rPr>
              <a:t>youtu.be/BgtBrv4BPaQ?t=1s</a:t>
            </a:r>
            <a:endParaRPr lang="en-US" dirty="0" smtClean="0"/>
          </a:p>
          <a:p>
            <a:endParaRPr lang="en-US" dirty="0"/>
          </a:p>
          <a:p>
            <a:r>
              <a:rPr lang="en-US" sz="2000" dirty="0" smtClean="0"/>
              <a:t>After the initial credits, the first image we see is an extreme close-up of a nose, then the eye, still in the extreme close-up.  There is no sound, then the diegetic sound of someone slowly breathing.  When the camera pulls back, we see a man in  a short-sleeved shirt and tie, played by Michael Douglas, sitting in his car stuck in traffic on the highway. </a:t>
            </a:r>
          </a:p>
          <a:p>
            <a:r>
              <a:rPr lang="en-US" sz="2000" dirty="0" smtClean="0"/>
              <a:t>Pay attention to </a:t>
            </a:r>
          </a:p>
          <a:p>
            <a:pPr lvl="1"/>
            <a:r>
              <a:rPr lang="en-US" sz="1600" dirty="0" smtClean="0"/>
              <a:t> </a:t>
            </a:r>
            <a:r>
              <a:rPr lang="en-US" sz="1600" dirty="0" err="1" smtClean="0"/>
              <a:t>nondiegetic</a:t>
            </a:r>
            <a:r>
              <a:rPr lang="en-US" sz="1600" dirty="0" smtClean="0"/>
              <a:t> and diegetic sounds</a:t>
            </a:r>
          </a:p>
          <a:p>
            <a:pPr lvl="1"/>
            <a:r>
              <a:rPr lang="en-US" sz="1600" dirty="0" smtClean="0"/>
              <a:t>Length of shots and cuts</a:t>
            </a:r>
          </a:p>
          <a:p>
            <a:pPr lvl="1"/>
            <a:r>
              <a:rPr lang="en-US" sz="1600" dirty="0" smtClean="0"/>
              <a:t>Camera movements</a:t>
            </a:r>
            <a:endParaRPr lang="en-US" sz="1600" dirty="0"/>
          </a:p>
        </p:txBody>
      </p:sp>
    </p:spTree>
    <p:extLst>
      <p:ext uri="{BB962C8B-B14F-4D97-AF65-F5344CB8AC3E}">
        <p14:creationId xmlns:p14="http://schemas.microsoft.com/office/powerpoint/2010/main" val="370826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How do the changing rhythm and pace of the editing affect your response to the setting?</a:t>
            </a:r>
          </a:p>
          <a:p>
            <a:pPr marL="457200" indent="-457200">
              <a:buFont typeface="+mj-lt"/>
              <a:buAutoNum type="arabicPeriod"/>
            </a:pPr>
            <a:endParaRPr lang="en-US" dirty="0" smtClean="0"/>
          </a:p>
          <a:p>
            <a:pPr marL="457200" indent="-457200">
              <a:buFont typeface="+mj-lt"/>
              <a:buAutoNum type="arabicPeriod"/>
            </a:pPr>
            <a:r>
              <a:rPr lang="en-US" dirty="0" smtClean="0"/>
              <a:t>Discuss the different framing choices that the director uses in this scene and their effect on us.</a:t>
            </a:r>
          </a:p>
          <a:p>
            <a:pPr marL="457200" indent="-457200">
              <a:buFont typeface="+mj-lt"/>
              <a:buAutoNum type="arabicPeriod"/>
            </a:pPr>
            <a:endParaRPr lang="en-US" dirty="0" smtClean="0"/>
          </a:p>
          <a:p>
            <a:pPr marL="457200" indent="-457200">
              <a:buFont typeface="+mj-lt"/>
              <a:buAutoNum type="arabicPeriod"/>
            </a:pPr>
            <a:r>
              <a:rPr lang="en-US" dirty="0" smtClean="0"/>
              <a:t>Describe the </a:t>
            </a:r>
            <a:r>
              <a:rPr lang="en-US" dirty="0" err="1" smtClean="0"/>
              <a:t>mise</a:t>
            </a:r>
            <a:r>
              <a:rPr lang="en-US" dirty="0" smtClean="0"/>
              <a:t>-</a:t>
            </a:r>
            <a:r>
              <a:rPr lang="en-US" dirty="0" err="1" smtClean="0"/>
              <a:t>en</a:t>
            </a:r>
            <a:r>
              <a:rPr lang="en-US" dirty="0" smtClean="0"/>
              <a:t>-scene of this sequence and how various elements in the setting affect the man’s decision to leave.</a:t>
            </a:r>
            <a:endParaRPr lang="en-US" dirty="0"/>
          </a:p>
        </p:txBody>
      </p:sp>
    </p:spTree>
    <p:extLst>
      <p:ext uri="{BB962C8B-B14F-4D97-AF65-F5344CB8AC3E}">
        <p14:creationId xmlns:p14="http://schemas.microsoft.com/office/powerpoint/2010/main" val="1716691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(in literature)</a:t>
            </a:r>
            <a:endParaRPr lang="en-US" dirty="0"/>
          </a:p>
        </p:txBody>
      </p:sp>
      <p:sp>
        <p:nvSpPr>
          <p:cNvPr id="3" name="Content Placeholder 2"/>
          <p:cNvSpPr>
            <a:spLocks noGrp="1"/>
          </p:cNvSpPr>
          <p:nvPr>
            <p:ph idx="1"/>
          </p:nvPr>
        </p:nvSpPr>
        <p:spPr/>
        <p:txBody>
          <a:bodyPr/>
          <a:lstStyle/>
          <a:p>
            <a:r>
              <a:rPr lang="en-US" dirty="0" smtClean="0"/>
              <a:t>In literature, POV is usually in one of three categories…</a:t>
            </a:r>
          </a:p>
          <a:p>
            <a:pPr marL="457200" indent="-457200">
              <a:buFont typeface="+mj-lt"/>
              <a:buAutoNum type="arabicPeriod"/>
            </a:pPr>
            <a:r>
              <a:rPr lang="en-US" dirty="0" smtClean="0"/>
              <a:t>First-person</a:t>
            </a:r>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Third-person, limited</a:t>
            </a:r>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Third-person, omniscient</a:t>
            </a:r>
            <a:endParaRPr lang="en-US" dirty="0"/>
          </a:p>
        </p:txBody>
      </p:sp>
    </p:spTree>
    <p:extLst>
      <p:ext uri="{BB962C8B-B14F-4D97-AF65-F5344CB8AC3E}">
        <p14:creationId xmlns:p14="http://schemas.microsoft.com/office/powerpoint/2010/main" val="3954948011"/>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181</TotalTime>
  <Words>781</Words>
  <Application>Microsoft Office PowerPoint</Application>
  <PresentationFormat>On-screen Show (4:3)</PresentationFormat>
  <Paragraphs>98</Paragraphs>
  <Slides>29</Slides>
  <Notes>24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Thatch</vt:lpstr>
      <vt:lpstr>Film and Literary Analysis</vt:lpstr>
      <vt:lpstr>Elements of literature that are most common in film…</vt:lpstr>
      <vt:lpstr>Characterization:</vt:lpstr>
      <vt:lpstr>Character:  The Remains of the Day (James Ivory, 1993)</vt:lpstr>
      <vt:lpstr>Questions:</vt:lpstr>
      <vt:lpstr>Setting:</vt:lpstr>
      <vt:lpstr>Setting:  Falling Down (Joel Schumacher, 1992)</vt:lpstr>
      <vt:lpstr>Questions</vt:lpstr>
      <vt:lpstr>Point of View (in literature)</vt:lpstr>
      <vt:lpstr>Point of View (in film)</vt:lpstr>
      <vt:lpstr>Subjective shots</vt:lpstr>
      <vt:lpstr>Authorial shots</vt:lpstr>
      <vt:lpstr>Neutral shots</vt:lpstr>
      <vt:lpstr>Biggest difference between literature and film point of view</vt:lpstr>
      <vt:lpstr>Jaws (Steven Spielberg, 1975)</vt:lpstr>
      <vt:lpstr>POV: A Christmas Story (Bob Clark, 1983)</vt:lpstr>
      <vt:lpstr>Symbol</vt:lpstr>
      <vt:lpstr>Symbol tally sheet</vt:lpstr>
      <vt:lpstr>The Man Who Shot Liberty Valance  (John Ford, 1962)</vt:lpstr>
      <vt:lpstr>Questions:  Liberty Valance</vt:lpstr>
      <vt:lpstr>Psycho (Alfred Hitchcock, 1960)</vt:lpstr>
      <vt:lpstr>Questions: Psycho</vt:lpstr>
      <vt:lpstr>The Piano (Jane Campion, 1993)</vt:lpstr>
      <vt:lpstr>Questions: The Piano</vt:lpstr>
      <vt:lpstr>Irony</vt:lpstr>
      <vt:lpstr>Imagine the visual pictures that might correspond to this song...</vt:lpstr>
      <vt:lpstr>Imagine the kind of music and lyrics that belong with the following film clip...</vt:lpstr>
      <vt:lpstr>How would you define irony in this clip?</vt:lpstr>
      <vt:lpstr>What irony is NOT...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and Literary Analysis</dc:title>
  <dc:creator>Thomas, Christina</dc:creator>
  <cp:lastModifiedBy>Thomas, Christina</cp:lastModifiedBy>
  <cp:revision>64</cp:revision>
  <dcterms:created xsi:type="dcterms:W3CDTF">2015-11-09T15:12:42Z</dcterms:created>
  <dcterms:modified xsi:type="dcterms:W3CDTF">2015-11-12T18:12:02Z</dcterms:modified>
</cp:coreProperties>
</file>