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18A6DA-0A4B-4475-8B35-82E306B16B49}" type="datetimeFigureOut">
              <a:rPr lang="en-US" smtClean="0"/>
              <a:pPr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22EF84-1603-4218-83CE-35FBE804F5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romeo+and+juliet&amp;source=images&amp;cd=&amp;cad=rja&amp;uact=8&amp;docid=B9V1uouOCSPxwM&amp;tbnid=9NQvD4_z8eSkzM:&amp;ved=0CAUQjRw&amp;url=http://www.romanceeternal.org/category/keyword-articles/romeo-and-juliet&amp;ei=mks8U8zpF6SbygGCp4CQDQ&amp;bvm=bv.63934634,d.aWc&amp;psig=AFQjCNERzyj8ezrdddjIub0_7ectDSmSlw&amp;ust=1396546829155598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romeo%20and%20juliet%20death&amp;source=images&amp;cd=&amp;cad=rja&amp;uact=8&amp;docid=I_jrOLycWcwskM&amp;tbnid=xP-FdW8GNJ4bEM:&amp;ved=0CAUQjRw&amp;url=http://www.bbc.co.uk/schools/gcsebitesize/english_literature/dramaromeojuliet/4drama_romeojuliet_themerev3.shtml&amp;ei=nkw8U4PMMKmCygHGzoGQDA&amp;psig=AFQjCNGTofl_IggGCdEC_faBYxgASE6y8Q&amp;ust=139654703887346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romeo%20kills%20tybalt%20dicaprio&amp;source=images&amp;cd=&amp;cad=rja&amp;uact=8&amp;docid=4ok9WNA6PeMzCM&amp;tbnid=Mx7DTd9skkq8dM:&amp;ved=0CAUQjRw&amp;url=http://www.artistdirect.com/nad/store/movies/photos/0,,1880748,00.html&amp;ei=sE48U72YFc7YyAHI2YG4Cw&amp;psig=AFQjCNEj6Qi84QbGTqQXnW1d0XjdGAq2RA&amp;ust=139654762619972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sam%20and%20carly&amp;source=images&amp;cd=&amp;cad=rja&amp;uact=8&amp;docid=tdgReLoxe_NkYM&amp;tbnid=ABqIemCsqs1DAM:&amp;ved=0CAUQjRw&amp;url=http://www.fanpop.com/clubs/carly-shay-and-sam-puckett/images/33410685/title/cam-photo&amp;ei=X088U_efKevOyAHKz4HoCA&amp;psig=AFQjCNFgqa1sj8r4yTT8pPQKRuE8gf9idg&amp;ust=139654769721954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3.gstatic.com/images?q=tbn:ANd9GcRdoMYRjLHgZW52DVRp8vwj65q74IR8rcMBT_h5UzvrtP7T3SP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Characteristics of Shakespearean Tragedy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92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Comic Relief…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humorous scene or speech intended to lighten the mood</a:t>
            </a:r>
          </a:p>
          <a:p>
            <a:r>
              <a:rPr lang="en-US" dirty="0" smtClean="0"/>
              <a:t>Serves to heighten the seriousness of the main action by contrast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776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verse…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Resembles real speech</a:t>
            </a:r>
          </a:p>
          <a:p>
            <a:r>
              <a:rPr lang="en-US" dirty="0" smtClean="0"/>
              <a:t>Unrhymed lines of iambic pentameter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932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Iambic pentameter…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Iamb = unstressed syllable followed by a stressed syllable</a:t>
            </a:r>
            <a:endParaRPr lang="en-US" dirty="0"/>
          </a:p>
          <a:p>
            <a:r>
              <a:rPr lang="en-US" dirty="0" smtClean="0"/>
              <a:t>Pentameter = 5 repetitions of the meter</a:t>
            </a:r>
          </a:p>
          <a:p>
            <a:endParaRPr lang="en-US" dirty="0"/>
          </a:p>
          <a:p>
            <a:r>
              <a:rPr lang="en-US" dirty="0" smtClean="0"/>
              <a:t>Yet tell me not for I have heard it all.</a:t>
            </a:r>
          </a:p>
          <a:p>
            <a:endParaRPr lang="en-US" dirty="0" smtClean="0"/>
          </a:p>
          <a:p>
            <a:r>
              <a:rPr lang="en-US" dirty="0" smtClean="0"/>
              <a:t>Here’s much to do with hate but more with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41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Allusion…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within a work, to something that the audience is expected to know.</a:t>
            </a:r>
          </a:p>
          <a:p>
            <a:endParaRPr lang="en-US" dirty="0"/>
          </a:p>
          <a:p>
            <a:r>
              <a:rPr lang="en-US" dirty="0" smtClean="0"/>
              <a:t>Examples:  Greek and Roman mythology, the Bible,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993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Sarcasm…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particularly cutting irony</a:t>
            </a:r>
          </a:p>
          <a:p>
            <a:endParaRPr lang="en-US" dirty="0"/>
          </a:p>
          <a:p>
            <a:r>
              <a:rPr lang="en-US" dirty="0" smtClean="0"/>
              <a:t>Generally, sarcasm is the taunting use of praise to mean its opposite – that is to insult someone or something.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65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Jokes that result from multiple word meanings or rhyming sounds.</a:t>
            </a:r>
            <a:endParaRPr lang="en-US" dirty="0"/>
          </a:p>
          <a:p>
            <a:r>
              <a:rPr lang="en-US" dirty="0" smtClean="0"/>
              <a:t>In Act One, Romeo is depressed.  He offers to carry the torch by saying:</a:t>
            </a:r>
          </a:p>
          <a:p>
            <a:r>
              <a:rPr lang="en-US" dirty="0" smtClean="0"/>
              <a:t>“Being but heavy, I will bear the light.”</a:t>
            </a:r>
          </a:p>
          <a:p>
            <a:r>
              <a:rPr lang="en-US" dirty="0" smtClean="0"/>
              <a:t>Heavy= depression</a:t>
            </a:r>
          </a:p>
          <a:p>
            <a:r>
              <a:rPr lang="en-US" dirty="0" smtClean="0"/>
              <a:t>Light=happiness and visual light</a:t>
            </a:r>
          </a:p>
        </p:txBody>
      </p:sp>
    </p:spTree>
    <p:extLst>
      <p:ext uri="{BB962C8B-B14F-4D97-AF65-F5344CB8AC3E}">
        <p14:creationId xmlns:p14="http://schemas.microsoft.com/office/powerpoint/2010/main" xmlns="" val="207067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ANd9GcQ1Q4Fvx9NfMpTGhx1C96NP7riYamVHX6vRzXfxmPiyQowyFIk_K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609600"/>
            <a:ext cx="4086225" cy="61217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Tragedy…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676775"/>
          </a:xfrm>
        </p:spPr>
        <p:txBody>
          <a:bodyPr>
            <a:normAutofit/>
          </a:bodyPr>
          <a:lstStyle/>
          <a:p>
            <a:r>
              <a:rPr lang="en-US" dirty="0" smtClean="0"/>
              <a:t>A drama that ends in catastrophe – most often death– for the main characters.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48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Tragic hero…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protagonist </a:t>
            </a:r>
          </a:p>
          <a:p>
            <a:r>
              <a:rPr lang="en-US" dirty="0" smtClean="0"/>
              <a:t>Fails or dies because of a character flaw or a cruel twist of fate</a:t>
            </a:r>
          </a:p>
          <a:p>
            <a:r>
              <a:rPr lang="en-US" dirty="0" smtClean="0"/>
              <a:t>Often has a  high rank or status</a:t>
            </a:r>
          </a:p>
          <a:p>
            <a:r>
              <a:rPr lang="en-US" dirty="0" smtClean="0"/>
              <a:t>Shows strength while facing his or her destiny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82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Antagonist…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force working against the protagonist</a:t>
            </a:r>
          </a:p>
          <a:p>
            <a:r>
              <a:rPr lang="en-US" dirty="0" smtClean="0"/>
              <a:t>Can be another character, a group of characters, or something nonhuman (nature, society)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://t3.gstatic.com/images?q=tbn:ANd9GcRohEaZP_0Fh6E_X9xofxNtDxQd12vCoTYAgHOiJ38Xu3MXNPf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4114800" cy="27432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1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Foil…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 whose personality and attitude contrast sharply with those of another character</a:t>
            </a:r>
          </a:p>
          <a:p>
            <a:r>
              <a:rPr lang="en-US" dirty="0" smtClean="0"/>
              <a:t>Highlights both characters’ traits – for example, a timid character can make a talkative one seem even chattier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183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19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Sam and Carly are examples of dramatic foils.</a:t>
            </a:r>
            <a:endParaRPr lang="en-US" dirty="0"/>
          </a:p>
        </p:txBody>
      </p:sp>
      <p:pic>
        <p:nvPicPr>
          <p:cNvPr id="4100" name="Picture 4" descr="http://t0.gstatic.com/images?q=tbn:ANd9GcSXgWghodx3v3Vawqb3oyZkP_WzFOvoV9MW4ZhzAeZMJ4f7sGAGF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05000"/>
            <a:ext cx="5693432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14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Soliloquy…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speech given by a character alone on stage</a:t>
            </a:r>
          </a:p>
          <a:p>
            <a:r>
              <a:rPr lang="en-US" dirty="0" smtClean="0"/>
              <a:t>Lets the audience know what the character is thinking or feeling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942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character’s remark, either to the audience or to another character, that others on stage do not hear</a:t>
            </a:r>
          </a:p>
          <a:p>
            <a:r>
              <a:rPr lang="en-US" dirty="0" smtClean="0"/>
              <a:t>Reveals the character’s private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37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irony…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when the audience knows more than the characters – for example the audience is aware of Romeo and Juliet’s tragic demise long before the characters themselves face it</a:t>
            </a:r>
          </a:p>
          <a:p>
            <a:r>
              <a:rPr lang="en-US" dirty="0" smtClean="0"/>
              <a:t>Helps build suspense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35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396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Characteristics of Shakespearean Tragedy</vt:lpstr>
      <vt:lpstr>Tragedy…</vt:lpstr>
      <vt:lpstr>Tragic hero…</vt:lpstr>
      <vt:lpstr>Antagonist…</vt:lpstr>
      <vt:lpstr>Foil…</vt:lpstr>
      <vt:lpstr>Foil</vt:lpstr>
      <vt:lpstr>Soliloquy…</vt:lpstr>
      <vt:lpstr>Aside…</vt:lpstr>
      <vt:lpstr>Dramatic irony…</vt:lpstr>
      <vt:lpstr>Comic Relief…</vt:lpstr>
      <vt:lpstr>Blank verse…</vt:lpstr>
      <vt:lpstr>Iambic pentameter…</vt:lpstr>
      <vt:lpstr>Allusion…</vt:lpstr>
      <vt:lpstr>Sarcasm…</vt:lpstr>
      <vt:lpstr>Pun…</vt:lpstr>
    </vt:vector>
  </TitlesOfParts>
  <Company>Utica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Characteristics of Shakespearean Tragedy</dc:title>
  <dc:creator>win7</dc:creator>
  <cp:lastModifiedBy>Chris</cp:lastModifiedBy>
  <cp:revision>7</cp:revision>
  <dcterms:created xsi:type="dcterms:W3CDTF">2014-04-02T15:52:23Z</dcterms:created>
  <dcterms:modified xsi:type="dcterms:W3CDTF">2015-06-07T22:02:49Z</dcterms:modified>
</cp:coreProperties>
</file>